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6"/>
  </p:notesMasterIdLst>
  <p:handoutMasterIdLst>
    <p:handoutMasterId r:id="rId37"/>
  </p:handoutMasterIdLst>
  <p:sldIdLst>
    <p:sldId id="265" r:id="rId2"/>
    <p:sldId id="298" r:id="rId3"/>
    <p:sldId id="299" r:id="rId4"/>
    <p:sldId id="300" r:id="rId5"/>
    <p:sldId id="296" r:id="rId6"/>
    <p:sldId id="269" r:id="rId7"/>
    <p:sldId id="270" r:id="rId8"/>
    <p:sldId id="271" r:id="rId9"/>
    <p:sldId id="272" r:id="rId10"/>
    <p:sldId id="273" r:id="rId11"/>
    <p:sldId id="274" r:id="rId12"/>
    <p:sldId id="275" r:id="rId13"/>
    <p:sldId id="276" r:id="rId14"/>
    <p:sldId id="277" r:id="rId15"/>
    <p:sldId id="278" r:id="rId16"/>
    <p:sldId id="279" r:id="rId17"/>
    <p:sldId id="280" r:id="rId18"/>
    <p:sldId id="281" r:id="rId19"/>
    <p:sldId id="282" r:id="rId20"/>
    <p:sldId id="283" r:id="rId21"/>
    <p:sldId id="284" r:id="rId22"/>
    <p:sldId id="285" r:id="rId23"/>
    <p:sldId id="289" r:id="rId24"/>
    <p:sldId id="286" r:id="rId25"/>
    <p:sldId id="297" r:id="rId26"/>
    <p:sldId id="301" r:id="rId27"/>
    <p:sldId id="302" r:id="rId28"/>
    <p:sldId id="288" r:id="rId29"/>
    <p:sldId id="263" r:id="rId30"/>
    <p:sldId id="292" r:id="rId31"/>
    <p:sldId id="293" r:id="rId32"/>
    <p:sldId id="294" r:id="rId33"/>
    <p:sldId id="291" r:id="rId34"/>
    <p:sldId id="295" r:id="rId3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1D24"/>
    <a:srgbClr val="A49D1D"/>
    <a:srgbClr val="8F177C"/>
    <a:srgbClr val="5D8AC7"/>
    <a:srgbClr val="B26B6D"/>
    <a:srgbClr val="6FB66D"/>
    <a:srgbClr val="CC0000"/>
    <a:srgbClr val="F8D1C8"/>
    <a:srgbClr val="1579D1"/>
    <a:srgbClr val="013B7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720" autoAdjust="0"/>
    <p:restoredTop sz="94425"/>
  </p:normalViewPr>
  <p:slideViewPr>
    <p:cSldViewPr snapToGrid="0" snapToObjects="1">
      <p:cViewPr>
        <p:scale>
          <a:sx n="163" d="100"/>
          <a:sy n="163" d="100"/>
        </p:scale>
        <p:origin x="360" y="688"/>
      </p:cViewPr>
      <p:guideLst>
        <p:guide orient="horz" pos="162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463330B-0D56-1D46-9AFA-2869559109D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D91E037-517F-1E4A-8D0C-314851D7E60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970091F-D1B1-8B4E-88C5-F39021C704B0}" type="datetimeFigureOut">
              <a:rPr lang="en-US" smtClean="0"/>
              <a:t>8/20/19</a:t>
            </a:fld>
            <a:endParaRPr lang="en-US"/>
          </a:p>
        </p:txBody>
      </p:sp>
      <p:sp>
        <p:nvSpPr>
          <p:cNvPr id="4" name="Footer Placeholder 3">
            <a:extLst>
              <a:ext uri="{FF2B5EF4-FFF2-40B4-BE49-F238E27FC236}">
                <a16:creationId xmlns:a16="http://schemas.microsoft.com/office/drawing/2014/main" id="{FB2BB7BD-3AAD-A849-B30D-8B6BB376988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22F64FE-4DA0-AB4F-85FA-DA3E891FCDC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F27E75-2CA4-B746-9926-7740231EDB23}" type="slidenum">
              <a:rPr lang="en-US" smtClean="0"/>
              <a:t>‹#›</a:t>
            </a:fld>
            <a:endParaRPr lang="en-US"/>
          </a:p>
        </p:txBody>
      </p:sp>
    </p:spTree>
    <p:extLst>
      <p:ext uri="{BB962C8B-B14F-4D97-AF65-F5344CB8AC3E}">
        <p14:creationId xmlns:p14="http://schemas.microsoft.com/office/powerpoint/2010/main" val="255180988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tiff>
</file>

<file path=ppt/media/image14.png>
</file>

<file path=ppt/media/image15.png>
</file>

<file path=ppt/media/image16.png>
</file>

<file path=ppt/media/image17.sv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C8CE97-772A-204D-B70F-6C1C6AFB7660}" type="datetimeFigureOut">
              <a:rPr lang="en-US" smtClean="0"/>
              <a:t>8/19/19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6B8531-9AB7-7D45-ABF3-7D34940F3EDF}" type="slidenum">
              <a:rPr lang="en-US" smtClean="0"/>
              <a:t>‹#›</a:t>
            </a:fld>
            <a:endParaRPr lang="en-US"/>
          </a:p>
        </p:txBody>
      </p:sp>
    </p:spTree>
    <p:extLst>
      <p:ext uri="{BB962C8B-B14F-4D97-AF65-F5344CB8AC3E}">
        <p14:creationId xmlns:p14="http://schemas.microsoft.com/office/powerpoint/2010/main" val="343329129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6B8531-9AB7-7D45-ABF3-7D34940F3EDF}" type="slidenum">
              <a:rPr lang="en-US" smtClean="0"/>
              <a:t>2</a:t>
            </a:fld>
            <a:endParaRPr lang="en-US"/>
          </a:p>
        </p:txBody>
      </p:sp>
    </p:spTree>
    <p:extLst>
      <p:ext uri="{BB962C8B-B14F-4D97-AF65-F5344CB8AC3E}">
        <p14:creationId xmlns:p14="http://schemas.microsoft.com/office/powerpoint/2010/main" val="42827500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6B8531-9AB7-7D45-ABF3-7D34940F3EDF}" type="slidenum">
              <a:rPr lang="en-US" smtClean="0"/>
              <a:t>3</a:t>
            </a:fld>
            <a:endParaRPr lang="en-US"/>
          </a:p>
        </p:txBody>
      </p:sp>
    </p:spTree>
    <p:extLst>
      <p:ext uri="{BB962C8B-B14F-4D97-AF65-F5344CB8AC3E}">
        <p14:creationId xmlns:p14="http://schemas.microsoft.com/office/powerpoint/2010/main" val="30301814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6B8531-9AB7-7D45-ABF3-7D34940F3EDF}" type="slidenum">
              <a:rPr lang="en-US" smtClean="0"/>
              <a:t>4</a:t>
            </a:fld>
            <a:endParaRPr lang="en-US"/>
          </a:p>
        </p:txBody>
      </p:sp>
    </p:spTree>
    <p:extLst>
      <p:ext uri="{BB962C8B-B14F-4D97-AF65-F5344CB8AC3E}">
        <p14:creationId xmlns:p14="http://schemas.microsoft.com/office/powerpoint/2010/main" val="29016242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3" name="Text Placeholder 6"/>
          <p:cNvSpPr>
            <a:spLocks noGrp="1"/>
          </p:cNvSpPr>
          <p:nvPr>
            <p:ph type="body" sz="quarter" idx="10" hasCustomPrompt="1"/>
          </p:nvPr>
        </p:nvSpPr>
        <p:spPr>
          <a:xfrm>
            <a:off x="333793" y="1781666"/>
            <a:ext cx="5793079" cy="1321357"/>
          </a:xfrm>
          <a:solidFill>
            <a:schemeClr val="bg1"/>
          </a:solidFill>
        </p:spPr>
        <p:txBody>
          <a:bodyPr lIns="360000" anchor="ctr">
            <a:noAutofit/>
          </a:bodyPr>
          <a:lstStyle>
            <a:lvl1pPr marL="0" indent="0" algn="l">
              <a:buNone/>
              <a:defRPr sz="4800" b="1" baseline="0">
                <a:solidFill>
                  <a:schemeClr val="tx1"/>
                </a:solidFill>
                <a:latin typeface="Arial"/>
                <a:cs typeface="Arial"/>
              </a:defRPr>
            </a:lvl1pPr>
            <a:lvl2pPr marL="457200" indent="0" algn="ctr">
              <a:buNone/>
              <a:defRPr sz="4800">
                <a:solidFill>
                  <a:schemeClr val="bg1"/>
                </a:solidFill>
                <a:latin typeface="Helvetica Neue Light"/>
                <a:cs typeface="Helvetica Neue Light"/>
              </a:defRPr>
            </a:lvl2pPr>
            <a:lvl3pPr marL="914400" indent="0" algn="ctr">
              <a:buNone/>
              <a:defRPr sz="4800">
                <a:solidFill>
                  <a:schemeClr val="bg1"/>
                </a:solidFill>
                <a:latin typeface="Helvetica Neue Light"/>
                <a:cs typeface="Helvetica Neue Light"/>
              </a:defRPr>
            </a:lvl3pPr>
            <a:lvl4pPr marL="1371600" indent="0" algn="ctr">
              <a:buNone/>
              <a:defRPr sz="4800">
                <a:solidFill>
                  <a:schemeClr val="bg1"/>
                </a:solidFill>
                <a:latin typeface="Helvetica Neue Light"/>
                <a:cs typeface="Helvetica Neue Light"/>
              </a:defRPr>
            </a:lvl4pPr>
            <a:lvl5pPr marL="1828800" indent="0" algn="ctr">
              <a:buNone/>
              <a:defRPr sz="4800">
                <a:solidFill>
                  <a:schemeClr val="bg1"/>
                </a:solidFill>
                <a:latin typeface="Helvetica Neue Light"/>
                <a:cs typeface="Helvetica Neue Light"/>
              </a:defRPr>
            </a:lvl5pPr>
          </a:lstStyle>
          <a:p>
            <a:pPr lvl="0"/>
            <a:r>
              <a:rPr lang="en-CA" dirty="0"/>
              <a:t>Click to Edit Title</a:t>
            </a:r>
            <a:endParaRPr lang="en-US" dirty="0"/>
          </a:p>
        </p:txBody>
      </p:sp>
      <p:sp>
        <p:nvSpPr>
          <p:cNvPr id="4" name="Text Placeholder 6"/>
          <p:cNvSpPr>
            <a:spLocks noGrp="1"/>
          </p:cNvSpPr>
          <p:nvPr>
            <p:ph type="body" sz="quarter" idx="11" hasCustomPrompt="1"/>
          </p:nvPr>
        </p:nvSpPr>
        <p:spPr>
          <a:xfrm>
            <a:off x="333793" y="3188508"/>
            <a:ext cx="3026003" cy="403106"/>
          </a:xfrm>
          <a:solidFill>
            <a:schemeClr val="tx1"/>
          </a:solidFill>
          <a:ln>
            <a:noFill/>
          </a:ln>
        </p:spPr>
        <p:txBody>
          <a:bodyPr lIns="360000">
            <a:noAutofit/>
          </a:bodyPr>
          <a:lstStyle>
            <a:lvl1pPr marL="0" indent="0" algn="l">
              <a:buNone/>
              <a:defRPr sz="1800" b="1" i="0">
                <a:solidFill>
                  <a:schemeClr val="bg1"/>
                </a:solidFill>
                <a:latin typeface="Arial"/>
                <a:cs typeface="Arial"/>
              </a:defRPr>
            </a:lvl1pPr>
            <a:lvl2pPr marL="457200" indent="0" algn="ctr">
              <a:buNone/>
              <a:defRPr sz="4800">
                <a:solidFill>
                  <a:schemeClr val="bg1"/>
                </a:solidFill>
                <a:latin typeface="Helvetica Neue Light"/>
                <a:cs typeface="Helvetica Neue Light"/>
              </a:defRPr>
            </a:lvl2pPr>
            <a:lvl3pPr marL="914400" indent="0" algn="ctr">
              <a:buNone/>
              <a:defRPr sz="4800">
                <a:solidFill>
                  <a:schemeClr val="bg1"/>
                </a:solidFill>
                <a:latin typeface="Helvetica Neue Light"/>
                <a:cs typeface="Helvetica Neue Light"/>
              </a:defRPr>
            </a:lvl3pPr>
            <a:lvl4pPr marL="1371600" indent="0" algn="ctr">
              <a:buNone/>
              <a:defRPr sz="4800">
                <a:solidFill>
                  <a:schemeClr val="bg1"/>
                </a:solidFill>
                <a:latin typeface="Helvetica Neue Light"/>
                <a:cs typeface="Helvetica Neue Light"/>
              </a:defRPr>
            </a:lvl4pPr>
            <a:lvl5pPr marL="1828800" indent="0" algn="ctr">
              <a:buNone/>
              <a:defRPr sz="4800">
                <a:solidFill>
                  <a:schemeClr val="bg1"/>
                </a:solidFill>
                <a:latin typeface="Helvetica Neue Light"/>
                <a:cs typeface="Helvetica Neue Light"/>
              </a:defRPr>
            </a:lvl5pPr>
          </a:lstStyle>
          <a:p>
            <a:pPr lvl="0"/>
            <a:r>
              <a:rPr lang="en-CA" dirty="0"/>
              <a:t>Title / Subtitle Here</a:t>
            </a:r>
            <a:endParaRPr lang="en-US" dirty="0"/>
          </a:p>
        </p:txBody>
      </p:sp>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l="24698" t="42280" r="24414" b="41863"/>
          <a:stretch/>
        </p:blipFill>
        <p:spPr>
          <a:xfrm>
            <a:off x="405354" y="589721"/>
            <a:ext cx="4385308" cy="768627"/>
          </a:xfrm>
          <a:prstGeom prst="rect">
            <a:avLst/>
          </a:prstGeom>
        </p:spPr>
      </p:pic>
      <p:sp>
        <p:nvSpPr>
          <p:cNvPr id="6" name="Text Placeholder 6"/>
          <p:cNvSpPr>
            <a:spLocks noGrp="1"/>
          </p:cNvSpPr>
          <p:nvPr>
            <p:ph type="body" sz="quarter" idx="12" hasCustomPrompt="1"/>
          </p:nvPr>
        </p:nvSpPr>
        <p:spPr>
          <a:xfrm>
            <a:off x="435334" y="4470167"/>
            <a:ext cx="2150469" cy="403106"/>
          </a:xfrm>
          <a:noFill/>
          <a:ln>
            <a:noFill/>
          </a:ln>
        </p:spPr>
        <p:txBody>
          <a:bodyPr lIns="360000">
            <a:noAutofit/>
          </a:bodyPr>
          <a:lstStyle>
            <a:lvl1pPr marL="0" indent="0" algn="l">
              <a:buNone/>
              <a:defRPr sz="1400" b="0" i="0">
                <a:solidFill>
                  <a:schemeClr val="bg1"/>
                </a:solidFill>
                <a:latin typeface="Arial"/>
                <a:cs typeface="Arial"/>
              </a:defRPr>
            </a:lvl1pPr>
            <a:lvl2pPr marL="457200" indent="0" algn="ctr">
              <a:buNone/>
              <a:defRPr sz="4800">
                <a:solidFill>
                  <a:schemeClr val="bg1"/>
                </a:solidFill>
                <a:latin typeface="Helvetica Neue Light"/>
                <a:cs typeface="Helvetica Neue Light"/>
              </a:defRPr>
            </a:lvl2pPr>
            <a:lvl3pPr marL="914400" indent="0" algn="ctr">
              <a:buNone/>
              <a:defRPr sz="4800">
                <a:solidFill>
                  <a:schemeClr val="bg1"/>
                </a:solidFill>
                <a:latin typeface="Helvetica Neue Light"/>
                <a:cs typeface="Helvetica Neue Light"/>
              </a:defRPr>
            </a:lvl3pPr>
            <a:lvl4pPr marL="1371600" indent="0" algn="ctr">
              <a:buNone/>
              <a:defRPr sz="4800">
                <a:solidFill>
                  <a:schemeClr val="bg1"/>
                </a:solidFill>
                <a:latin typeface="Helvetica Neue Light"/>
                <a:cs typeface="Helvetica Neue Light"/>
              </a:defRPr>
            </a:lvl4pPr>
            <a:lvl5pPr marL="1828800" indent="0" algn="ctr">
              <a:buNone/>
              <a:defRPr sz="4800">
                <a:solidFill>
                  <a:schemeClr val="bg1"/>
                </a:solidFill>
                <a:latin typeface="Helvetica Neue Light"/>
                <a:cs typeface="Helvetica Neue Light"/>
              </a:defRPr>
            </a:lvl5pPr>
          </a:lstStyle>
          <a:p>
            <a:pPr lvl="0"/>
            <a:r>
              <a:rPr lang="en-CA" dirty="0"/>
              <a:t>@</a:t>
            </a:r>
            <a:r>
              <a:rPr lang="en-CA" dirty="0" err="1"/>
              <a:t>twitterhandle</a:t>
            </a:r>
            <a:endParaRPr lang="en-US" dirty="0"/>
          </a:p>
        </p:txBody>
      </p:sp>
    </p:spTree>
    <p:extLst>
      <p:ext uri="{BB962C8B-B14F-4D97-AF65-F5344CB8AC3E}">
        <p14:creationId xmlns:p14="http://schemas.microsoft.com/office/powerpoint/2010/main" val="48017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 Placeholder 6"/>
          <p:cNvSpPr>
            <a:spLocks noGrp="1"/>
          </p:cNvSpPr>
          <p:nvPr>
            <p:ph type="body" sz="quarter" idx="10" hasCustomPrompt="1"/>
          </p:nvPr>
        </p:nvSpPr>
        <p:spPr>
          <a:xfrm>
            <a:off x="333792" y="1781666"/>
            <a:ext cx="5793079" cy="1321357"/>
          </a:xfrm>
          <a:solidFill>
            <a:schemeClr val="bg1"/>
          </a:solidFill>
        </p:spPr>
        <p:txBody>
          <a:bodyPr lIns="360000" anchor="ctr">
            <a:noAutofit/>
          </a:bodyPr>
          <a:lstStyle>
            <a:lvl1pPr marL="0" indent="0" algn="l">
              <a:buNone/>
              <a:defRPr sz="4800" b="1" baseline="0">
                <a:solidFill>
                  <a:schemeClr val="tx1"/>
                </a:solidFill>
                <a:latin typeface="Arial"/>
                <a:cs typeface="Arial"/>
              </a:defRPr>
            </a:lvl1pPr>
            <a:lvl2pPr marL="457200" indent="0" algn="ctr">
              <a:buNone/>
              <a:defRPr sz="4800">
                <a:solidFill>
                  <a:schemeClr val="bg1"/>
                </a:solidFill>
                <a:latin typeface="Helvetica Neue Light"/>
                <a:cs typeface="Helvetica Neue Light"/>
              </a:defRPr>
            </a:lvl2pPr>
            <a:lvl3pPr marL="914400" indent="0" algn="ctr">
              <a:buNone/>
              <a:defRPr sz="4800">
                <a:solidFill>
                  <a:schemeClr val="bg1"/>
                </a:solidFill>
                <a:latin typeface="Helvetica Neue Light"/>
                <a:cs typeface="Helvetica Neue Light"/>
              </a:defRPr>
            </a:lvl3pPr>
            <a:lvl4pPr marL="1371600" indent="0" algn="ctr">
              <a:buNone/>
              <a:defRPr sz="4800">
                <a:solidFill>
                  <a:schemeClr val="bg1"/>
                </a:solidFill>
                <a:latin typeface="Helvetica Neue Light"/>
                <a:cs typeface="Helvetica Neue Light"/>
              </a:defRPr>
            </a:lvl4pPr>
            <a:lvl5pPr marL="1828800" indent="0" algn="ctr">
              <a:buNone/>
              <a:defRPr sz="4800">
                <a:solidFill>
                  <a:schemeClr val="bg1"/>
                </a:solidFill>
                <a:latin typeface="Helvetica Neue Light"/>
                <a:cs typeface="Helvetica Neue Light"/>
              </a:defRPr>
            </a:lvl5pPr>
          </a:lstStyle>
          <a:p>
            <a:pPr lvl="0"/>
            <a:r>
              <a:rPr lang="en-CA" dirty="0"/>
              <a:t>Click to Edit Title</a:t>
            </a:r>
            <a:endParaRPr lang="en-US" dirty="0"/>
          </a:p>
        </p:txBody>
      </p:sp>
      <p:sp>
        <p:nvSpPr>
          <p:cNvPr id="9" name="Text Placeholder 6"/>
          <p:cNvSpPr>
            <a:spLocks noGrp="1"/>
          </p:cNvSpPr>
          <p:nvPr>
            <p:ph type="body" sz="quarter" idx="11" hasCustomPrompt="1"/>
          </p:nvPr>
        </p:nvSpPr>
        <p:spPr>
          <a:xfrm>
            <a:off x="333792" y="3188508"/>
            <a:ext cx="3026003" cy="403106"/>
          </a:xfrm>
          <a:solidFill>
            <a:schemeClr val="tx1"/>
          </a:solidFill>
          <a:ln>
            <a:noFill/>
          </a:ln>
        </p:spPr>
        <p:txBody>
          <a:bodyPr lIns="360000">
            <a:noAutofit/>
          </a:bodyPr>
          <a:lstStyle>
            <a:lvl1pPr marL="0" indent="0" algn="l">
              <a:buNone/>
              <a:defRPr sz="1800" b="1" i="0">
                <a:solidFill>
                  <a:schemeClr val="bg1"/>
                </a:solidFill>
                <a:latin typeface="Arial"/>
                <a:cs typeface="Arial"/>
              </a:defRPr>
            </a:lvl1pPr>
            <a:lvl2pPr marL="457200" indent="0" algn="ctr">
              <a:buNone/>
              <a:defRPr sz="4800">
                <a:solidFill>
                  <a:schemeClr val="bg1"/>
                </a:solidFill>
                <a:latin typeface="Helvetica Neue Light"/>
                <a:cs typeface="Helvetica Neue Light"/>
              </a:defRPr>
            </a:lvl2pPr>
            <a:lvl3pPr marL="914400" indent="0" algn="ctr">
              <a:buNone/>
              <a:defRPr sz="4800">
                <a:solidFill>
                  <a:schemeClr val="bg1"/>
                </a:solidFill>
                <a:latin typeface="Helvetica Neue Light"/>
                <a:cs typeface="Helvetica Neue Light"/>
              </a:defRPr>
            </a:lvl3pPr>
            <a:lvl4pPr marL="1371600" indent="0" algn="ctr">
              <a:buNone/>
              <a:defRPr sz="4800">
                <a:solidFill>
                  <a:schemeClr val="bg1"/>
                </a:solidFill>
                <a:latin typeface="Helvetica Neue Light"/>
                <a:cs typeface="Helvetica Neue Light"/>
              </a:defRPr>
            </a:lvl4pPr>
            <a:lvl5pPr marL="1828800" indent="0" algn="ctr">
              <a:buNone/>
              <a:defRPr sz="4800">
                <a:solidFill>
                  <a:schemeClr val="bg1"/>
                </a:solidFill>
                <a:latin typeface="Helvetica Neue Light"/>
                <a:cs typeface="Helvetica Neue Light"/>
              </a:defRPr>
            </a:lvl5pPr>
          </a:lstStyle>
          <a:p>
            <a:pPr lvl="0"/>
            <a:r>
              <a:rPr lang="en-CA" dirty="0"/>
              <a:t>Title / Subtitle Here</a:t>
            </a:r>
            <a:endParaRPr lang="en-US" dirty="0"/>
          </a:p>
        </p:txBody>
      </p:sp>
      <p:pic>
        <p:nvPicPr>
          <p:cNvPr id="3" name="Picture 2"/>
          <p:cNvPicPr>
            <a:picLocks noChangeAspect="1"/>
          </p:cNvPicPr>
          <p:nvPr userDrawn="1"/>
        </p:nvPicPr>
        <p:blipFill rotWithShape="1">
          <a:blip r:embed="rId3">
            <a:extLst>
              <a:ext uri="{28A0092B-C50C-407E-A947-70E740481C1C}">
                <a14:useLocalDpi xmlns:a14="http://schemas.microsoft.com/office/drawing/2010/main" val="0"/>
              </a:ext>
            </a:extLst>
          </a:blip>
          <a:srcRect l="24698" t="42280" r="46143" b="41863"/>
          <a:stretch/>
        </p:blipFill>
        <p:spPr>
          <a:xfrm>
            <a:off x="435334" y="509015"/>
            <a:ext cx="3040458" cy="930039"/>
          </a:xfrm>
          <a:prstGeom prst="rect">
            <a:avLst/>
          </a:prstGeom>
        </p:spPr>
      </p:pic>
      <p:sp>
        <p:nvSpPr>
          <p:cNvPr id="5" name="Text Placeholder 6"/>
          <p:cNvSpPr>
            <a:spLocks noGrp="1"/>
          </p:cNvSpPr>
          <p:nvPr>
            <p:ph type="body" sz="quarter" idx="12" hasCustomPrompt="1"/>
          </p:nvPr>
        </p:nvSpPr>
        <p:spPr>
          <a:xfrm>
            <a:off x="435334" y="4470167"/>
            <a:ext cx="2150469" cy="403106"/>
          </a:xfrm>
          <a:noFill/>
          <a:ln>
            <a:noFill/>
          </a:ln>
        </p:spPr>
        <p:txBody>
          <a:bodyPr lIns="360000">
            <a:noAutofit/>
          </a:bodyPr>
          <a:lstStyle>
            <a:lvl1pPr marL="0" indent="0" algn="l">
              <a:buNone/>
              <a:defRPr sz="1400" b="0" i="0">
                <a:solidFill>
                  <a:schemeClr val="bg1"/>
                </a:solidFill>
                <a:latin typeface="Arial"/>
                <a:cs typeface="Arial"/>
              </a:defRPr>
            </a:lvl1pPr>
            <a:lvl2pPr marL="457200" indent="0" algn="ctr">
              <a:buNone/>
              <a:defRPr sz="4800">
                <a:solidFill>
                  <a:schemeClr val="bg1"/>
                </a:solidFill>
                <a:latin typeface="Helvetica Neue Light"/>
                <a:cs typeface="Helvetica Neue Light"/>
              </a:defRPr>
            </a:lvl2pPr>
            <a:lvl3pPr marL="914400" indent="0" algn="ctr">
              <a:buNone/>
              <a:defRPr sz="4800">
                <a:solidFill>
                  <a:schemeClr val="bg1"/>
                </a:solidFill>
                <a:latin typeface="Helvetica Neue Light"/>
                <a:cs typeface="Helvetica Neue Light"/>
              </a:defRPr>
            </a:lvl3pPr>
            <a:lvl4pPr marL="1371600" indent="0" algn="ctr">
              <a:buNone/>
              <a:defRPr sz="4800">
                <a:solidFill>
                  <a:schemeClr val="bg1"/>
                </a:solidFill>
                <a:latin typeface="Helvetica Neue Light"/>
                <a:cs typeface="Helvetica Neue Light"/>
              </a:defRPr>
            </a:lvl4pPr>
            <a:lvl5pPr marL="1828800" indent="0" algn="ctr">
              <a:buNone/>
              <a:defRPr sz="4800">
                <a:solidFill>
                  <a:schemeClr val="bg1"/>
                </a:solidFill>
                <a:latin typeface="Helvetica Neue Light"/>
                <a:cs typeface="Helvetica Neue Light"/>
              </a:defRPr>
            </a:lvl5pPr>
          </a:lstStyle>
          <a:p>
            <a:pPr lvl="0"/>
            <a:r>
              <a:rPr lang="en-CA" dirty="0"/>
              <a:t>@</a:t>
            </a:r>
            <a:r>
              <a:rPr lang="en-CA" dirty="0" err="1"/>
              <a:t>twitterhandle</a:t>
            </a:r>
            <a:endParaRPr lang="en-US" dirty="0"/>
          </a:p>
        </p:txBody>
      </p:sp>
    </p:spTree>
    <p:extLst>
      <p:ext uri="{BB962C8B-B14F-4D97-AF65-F5344CB8AC3E}">
        <p14:creationId xmlns:p14="http://schemas.microsoft.com/office/powerpoint/2010/main" val="1434251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3" name="Text Placeholder 6"/>
          <p:cNvSpPr>
            <a:spLocks noGrp="1"/>
          </p:cNvSpPr>
          <p:nvPr>
            <p:ph type="body" sz="quarter" idx="10" hasCustomPrompt="1"/>
          </p:nvPr>
        </p:nvSpPr>
        <p:spPr>
          <a:xfrm>
            <a:off x="333793" y="1781666"/>
            <a:ext cx="5793079" cy="1321357"/>
          </a:xfrm>
          <a:solidFill>
            <a:schemeClr val="bg1"/>
          </a:solidFill>
        </p:spPr>
        <p:txBody>
          <a:bodyPr lIns="360000" anchor="ctr">
            <a:noAutofit/>
          </a:bodyPr>
          <a:lstStyle>
            <a:lvl1pPr marL="0" indent="0" algn="l">
              <a:buNone/>
              <a:defRPr sz="4800" b="1" baseline="0">
                <a:solidFill>
                  <a:schemeClr val="tx1"/>
                </a:solidFill>
                <a:latin typeface="Arial"/>
                <a:cs typeface="Arial"/>
              </a:defRPr>
            </a:lvl1pPr>
            <a:lvl2pPr marL="457200" indent="0" algn="ctr">
              <a:buNone/>
              <a:defRPr sz="4800">
                <a:solidFill>
                  <a:schemeClr val="bg1"/>
                </a:solidFill>
                <a:latin typeface="Helvetica Neue Light"/>
                <a:cs typeface="Helvetica Neue Light"/>
              </a:defRPr>
            </a:lvl2pPr>
            <a:lvl3pPr marL="914400" indent="0" algn="ctr">
              <a:buNone/>
              <a:defRPr sz="4800">
                <a:solidFill>
                  <a:schemeClr val="bg1"/>
                </a:solidFill>
                <a:latin typeface="Helvetica Neue Light"/>
                <a:cs typeface="Helvetica Neue Light"/>
              </a:defRPr>
            </a:lvl3pPr>
            <a:lvl4pPr marL="1371600" indent="0" algn="ctr">
              <a:buNone/>
              <a:defRPr sz="4800">
                <a:solidFill>
                  <a:schemeClr val="bg1"/>
                </a:solidFill>
                <a:latin typeface="Helvetica Neue Light"/>
                <a:cs typeface="Helvetica Neue Light"/>
              </a:defRPr>
            </a:lvl4pPr>
            <a:lvl5pPr marL="1828800" indent="0" algn="ctr">
              <a:buNone/>
              <a:defRPr sz="4800">
                <a:solidFill>
                  <a:schemeClr val="bg1"/>
                </a:solidFill>
                <a:latin typeface="Helvetica Neue Light"/>
                <a:cs typeface="Helvetica Neue Light"/>
              </a:defRPr>
            </a:lvl5pPr>
          </a:lstStyle>
          <a:p>
            <a:pPr lvl="0"/>
            <a:r>
              <a:rPr lang="en-CA" dirty="0"/>
              <a:t>Click to Edit Title</a:t>
            </a:r>
            <a:endParaRPr lang="en-US" dirty="0"/>
          </a:p>
        </p:txBody>
      </p:sp>
      <p:sp>
        <p:nvSpPr>
          <p:cNvPr id="4" name="Text Placeholder 6"/>
          <p:cNvSpPr>
            <a:spLocks noGrp="1"/>
          </p:cNvSpPr>
          <p:nvPr>
            <p:ph type="body" sz="quarter" idx="11" hasCustomPrompt="1"/>
          </p:nvPr>
        </p:nvSpPr>
        <p:spPr>
          <a:xfrm>
            <a:off x="333793" y="3188508"/>
            <a:ext cx="3026003" cy="403106"/>
          </a:xfrm>
          <a:solidFill>
            <a:schemeClr val="tx1"/>
          </a:solidFill>
          <a:ln>
            <a:noFill/>
          </a:ln>
        </p:spPr>
        <p:txBody>
          <a:bodyPr lIns="360000">
            <a:noAutofit/>
          </a:bodyPr>
          <a:lstStyle>
            <a:lvl1pPr marL="0" indent="0" algn="l">
              <a:buNone/>
              <a:defRPr sz="1800" b="1" i="0">
                <a:solidFill>
                  <a:schemeClr val="bg1"/>
                </a:solidFill>
                <a:latin typeface="Arial"/>
                <a:cs typeface="Arial"/>
              </a:defRPr>
            </a:lvl1pPr>
            <a:lvl2pPr marL="457200" indent="0" algn="ctr">
              <a:buNone/>
              <a:defRPr sz="4800">
                <a:solidFill>
                  <a:schemeClr val="bg1"/>
                </a:solidFill>
                <a:latin typeface="Helvetica Neue Light"/>
                <a:cs typeface="Helvetica Neue Light"/>
              </a:defRPr>
            </a:lvl2pPr>
            <a:lvl3pPr marL="914400" indent="0" algn="ctr">
              <a:buNone/>
              <a:defRPr sz="4800">
                <a:solidFill>
                  <a:schemeClr val="bg1"/>
                </a:solidFill>
                <a:latin typeface="Helvetica Neue Light"/>
                <a:cs typeface="Helvetica Neue Light"/>
              </a:defRPr>
            </a:lvl3pPr>
            <a:lvl4pPr marL="1371600" indent="0" algn="ctr">
              <a:buNone/>
              <a:defRPr sz="4800">
                <a:solidFill>
                  <a:schemeClr val="bg1"/>
                </a:solidFill>
                <a:latin typeface="Helvetica Neue Light"/>
                <a:cs typeface="Helvetica Neue Light"/>
              </a:defRPr>
            </a:lvl4pPr>
            <a:lvl5pPr marL="1828800" indent="0" algn="ctr">
              <a:buNone/>
              <a:defRPr sz="4800">
                <a:solidFill>
                  <a:schemeClr val="bg1"/>
                </a:solidFill>
                <a:latin typeface="Helvetica Neue Light"/>
                <a:cs typeface="Helvetica Neue Light"/>
              </a:defRPr>
            </a:lvl5pPr>
          </a:lstStyle>
          <a:p>
            <a:pPr lvl="0"/>
            <a:r>
              <a:rPr lang="en-CA" dirty="0"/>
              <a:t>Title / Subtitle Here</a:t>
            </a:r>
            <a:endParaRPr lang="en-US" dirty="0"/>
          </a:p>
        </p:txBody>
      </p:sp>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l="55056" t="42280" r="24553" b="41863"/>
          <a:stretch/>
        </p:blipFill>
        <p:spPr>
          <a:xfrm>
            <a:off x="333793" y="411361"/>
            <a:ext cx="2572775" cy="1125347"/>
          </a:xfrm>
          <a:prstGeom prst="rect">
            <a:avLst/>
          </a:prstGeom>
        </p:spPr>
      </p:pic>
      <p:sp>
        <p:nvSpPr>
          <p:cNvPr id="6" name="Text Placeholder 6"/>
          <p:cNvSpPr>
            <a:spLocks noGrp="1"/>
          </p:cNvSpPr>
          <p:nvPr>
            <p:ph type="body" sz="quarter" idx="12" hasCustomPrompt="1"/>
          </p:nvPr>
        </p:nvSpPr>
        <p:spPr>
          <a:xfrm>
            <a:off x="435334" y="4470167"/>
            <a:ext cx="2150469" cy="403106"/>
          </a:xfrm>
          <a:noFill/>
          <a:ln>
            <a:noFill/>
          </a:ln>
        </p:spPr>
        <p:txBody>
          <a:bodyPr lIns="360000">
            <a:noAutofit/>
          </a:bodyPr>
          <a:lstStyle>
            <a:lvl1pPr marL="0" indent="0" algn="l">
              <a:buNone/>
              <a:defRPr sz="1400" b="0" i="0">
                <a:solidFill>
                  <a:schemeClr val="bg1"/>
                </a:solidFill>
                <a:latin typeface="Arial"/>
                <a:cs typeface="Arial"/>
              </a:defRPr>
            </a:lvl1pPr>
            <a:lvl2pPr marL="457200" indent="0" algn="ctr">
              <a:buNone/>
              <a:defRPr sz="4800">
                <a:solidFill>
                  <a:schemeClr val="bg1"/>
                </a:solidFill>
                <a:latin typeface="Helvetica Neue Light"/>
                <a:cs typeface="Helvetica Neue Light"/>
              </a:defRPr>
            </a:lvl2pPr>
            <a:lvl3pPr marL="914400" indent="0" algn="ctr">
              <a:buNone/>
              <a:defRPr sz="4800">
                <a:solidFill>
                  <a:schemeClr val="bg1"/>
                </a:solidFill>
                <a:latin typeface="Helvetica Neue Light"/>
                <a:cs typeface="Helvetica Neue Light"/>
              </a:defRPr>
            </a:lvl3pPr>
            <a:lvl4pPr marL="1371600" indent="0" algn="ctr">
              <a:buNone/>
              <a:defRPr sz="4800">
                <a:solidFill>
                  <a:schemeClr val="bg1"/>
                </a:solidFill>
                <a:latin typeface="Helvetica Neue Light"/>
                <a:cs typeface="Helvetica Neue Light"/>
              </a:defRPr>
            </a:lvl4pPr>
            <a:lvl5pPr marL="1828800" indent="0" algn="ctr">
              <a:buNone/>
              <a:defRPr sz="4800">
                <a:solidFill>
                  <a:schemeClr val="bg1"/>
                </a:solidFill>
                <a:latin typeface="Helvetica Neue Light"/>
                <a:cs typeface="Helvetica Neue Light"/>
              </a:defRPr>
            </a:lvl5pPr>
          </a:lstStyle>
          <a:p>
            <a:pPr lvl="0"/>
            <a:r>
              <a:rPr lang="en-CA" dirty="0"/>
              <a:t>@</a:t>
            </a:r>
            <a:r>
              <a:rPr lang="en-CA" dirty="0" err="1"/>
              <a:t>twitterhandle</a:t>
            </a:r>
            <a:endParaRPr lang="en-US" dirty="0"/>
          </a:p>
        </p:txBody>
      </p:sp>
    </p:spTree>
    <p:extLst>
      <p:ext uri="{BB962C8B-B14F-4D97-AF65-F5344CB8AC3E}">
        <p14:creationId xmlns:p14="http://schemas.microsoft.com/office/powerpoint/2010/main" val="15596580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3">
            <a:extLst>
              <a:ext uri="{28A0092B-C50C-407E-A947-70E740481C1C}">
                <a14:useLocalDpi xmlns:a14="http://schemas.microsoft.com/office/drawing/2010/main" val="0"/>
              </a:ext>
            </a:extLst>
          </a:blip>
          <a:srcRect l="24698" t="42280" r="24414" b="41863"/>
          <a:stretch/>
        </p:blipFill>
        <p:spPr>
          <a:xfrm>
            <a:off x="687580" y="1883459"/>
            <a:ext cx="7768841" cy="1361670"/>
          </a:xfrm>
          <a:prstGeom prst="rect">
            <a:avLst/>
          </a:prstGeom>
        </p:spPr>
      </p:pic>
    </p:spTree>
    <p:extLst>
      <p:ext uri="{BB962C8B-B14F-4D97-AF65-F5344CB8AC3E}">
        <p14:creationId xmlns:p14="http://schemas.microsoft.com/office/powerpoint/2010/main" val="11999426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3">
            <a:alphaModFix amt="73000"/>
            <a:extLst>
              <a:ext uri="{28A0092B-C50C-407E-A947-70E740481C1C}">
                <a14:useLocalDpi xmlns:a14="http://schemas.microsoft.com/office/drawing/2010/main" val="0"/>
              </a:ext>
            </a:extLst>
          </a:blip>
          <a:stretch>
            <a:fillRect/>
          </a:stretch>
        </p:blipFill>
        <p:spPr>
          <a:xfrm>
            <a:off x="1" y="2"/>
            <a:ext cx="9143996" cy="5143498"/>
          </a:xfrm>
          <a:prstGeom prst="rect">
            <a:avLst/>
          </a:prstGeom>
        </p:spPr>
      </p:pic>
      <p:pic>
        <p:nvPicPr>
          <p:cNvPr id="7" name="Picture 6"/>
          <p:cNvPicPr>
            <a:picLocks noChangeAspect="1"/>
          </p:cNvPicPr>
          <p:nvPr userDrawn="1"/>
        </p:nvPicPr>
        <p:blipFill rotWithShape="1">
          <a:blip r:embed="rId4">
            <a:extLst>
              <a:ext uri="{28A0092B-C50C-407E-A947-70E740481C1C}">
                <a14:useLocalDpi xmlns:a14="http://schemas.microsoft.com/office/drawing/2010/main" val="0"/>
              </a:ext>
            </a:extLst>
          </a:blip>
          <a:srcRect l="24698" t="42280" r="46143" b="41863"/>
          <a:stretch/>
        </p:blipFill>
        <p:spPr>
          <a:xfrm>
            <a:off x="987380" y="1387794"/>
            <a:ext cx="7169240" cy="2192983"/>
          </a:xfrm>
          <a:prstGeom prst="rect">
            <a:avLst/>
          </a:prstGeom>
        </p:spPr>
      </p:pic>
    </p:spTree>
    <p:extLst>
      <p:ext uri="{BB962C8B-B14F-4D97-AF65-F5344CB8AC3E}">
        <p14:creationId xmlns:p14="http://schemas.microsoft.com/office/powerpoint/2010/main" val="20578166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7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3">
            <a:alphaModFix amt="73000"/>
            <a:extLst>
              <a:ext uri="{28A0092B-C50C-407E-A947-70E740481C1C}">
                <a14:useLocalDpi xmlns:a14="http://schemas.microsoft.com/office/drawing/2010/main" val="0"/>
              </a:ext>
            </a:extLst>
          </a:blip>
          <a:stretch>
            <a:fillRect/>
          </a:stretch>
        </p:blipFill>
        <p:spPr>
          <a:xfrm>
            <a:off x="1" y="2"/>
            <a:ext cx="9143996" cy="5143498"/>
          </a:xfrm>
          <a:prstGeom prst="rect">
            <a:avLst/>
          </a:prstGeom>
        </p:spPr>
      </p:pic>
      <p:pic>
        <p:nvPicPr>
          <p:cNvPr id="5" name="Picture 4"/>
          <p:cNvPicPr>
            <a:picLocks noChangeAspect="1"/>
          </p:cNvPicPr>
          <p:nvPr userDrawn="1"/>
        </p:nvPicPr>
        <p:blipFill rotWithShape="1">
          <a:blip r:embed="rId4">
            <a:extLst>
              <a:ext uri="{28A0092B-C50C-407E-A947-70E740481C1C}">
                <a14:useLocalDpi xmlns:a14="http://schemas.microsoft.com/office/drawing/2010/main" val="0"/>
              </a:ext>
            </a:extLst>
          </a:blip>
          <a:srcRect l="55056" t="42280" r="24553" b="41863"/>
          <a:stretch/>
        </p:blipFill>
        <p:spPr>
          <a:xfrm>
            <a:off x="1235442" y="921985"/>
            <a:ext cx="6673116" cy="2918860"/>
          </a:xfrm>
          <a:prstGeom prst="rect">
            <a:avLst/>
          </a:prstGeom>
        </p:spPr>
      </p:pic>
    </p:spTree>
    <p:extLst>
      <p:ext uri="{BB962C8B-B14F-4D97-AF65-F5344CB8AC3E}">
        <p14:creationId xmlns:p14="http://schemas.microsoft.com/office/powerpoint/2010/main" val="9647994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848412"/>
            <a:ext cx="9144000" cy="409834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p:cNvSpPr>
            <a:spLocks noGrp="1"/>
          </p:cNvSpPr>
          <p:nvPr>
            <p:ph type="title"/>
          </p:nvPr>
        </p:nvSpPr>
        <p:spPr>
          <a:xfrm>
            <a:off x="296897" y="47673"/>
            <a:ext cx="8389903" cy="800739"/>
          </a:xfrm>
        </p:spPr>
        <p:txBody>
          <a:bodyPr>
            <a:normAutofit/>
          </a:bodyPr>
          <a:lstStyle>
            <a:lvl1pPr algn="l">
              <a:defRPr sz="3800">
                <a:solidFill>
                  <a:schemeClr val="bg1"/>
                </a:solidFill>
                <a:latin typeface="Arial"/>
                <a:cs typeface="Arial"/>
              </a:defRPr>
            </a:lvl1pPr>
          </a:lstStyle>
          <a:p>
            <a:r>
              <a:rPr lang="en-CA" dirty="0"/>
              <a:t>Click to edit Master title style</a:t>
            </a:r>
            <a:endParaRPr lang="en-US" dirty="0"/>
          </a:p>
        </p:txBody>
      </p:sp>
      <p:sp>
        <p:nvSpPr>
          <p:cNvPr id="10" name="Content Placeholder 2"/>
          <p:cNvSpPr>
            <a:spLocks noGrp="1"/>
          </p:cNvSpPr>
          <p:nvPr>
            <p:ph idx="1"/>
          </p:nvPr>
        </p:nvSpPr>
        <p:spPr>
          <a:xfrm>
            <a:off x="451951" y="1200151"/>
            <a:ext cx="7280107" cy="3394472"/>
          </a:xfrm>
        </p:spPr>
        <p:txBody>
          <a:bodyPr/>
          <a:lstStyle>
            <a:lvl1pPr>
              <a:buClr>
                <a:srgbClr val="1579D1"/>
              </a:buClr>
              <a:defRPr sz="2800">
                <a:latin typeface="Arial"/>
                <a:cs typeface="Arial"/>
              </a:defRPr>
            </a:lvl1pPr>
            <a:lvl2pPr>
              <a:buClr>
                <a:srgbClr val="1579D1"/>
              </a:buClr>
              <a:defRPr sz="2400">
                <a:latin typeface="Arial"/>
                <a:cs typeface="Arial"/>
              </a:defRPr>
            </a:lvl2pPr>
            <a:lvl3pPr>
              <a:buClr>
                <a:srgbClr val="1579D1"/>
              </a:buClr>
              <a:defRPr sz="2000">
                <a:latin typeface="Arial"/>
                <a:cs typeface="Arial"/>
              </a:defRPr>
            </a:lvl3pPr>
            <a:lvl4pPr>
              <a:buClr>
                <a:srgbClr val="1579D1"/>
              </a:buClr>
              <a:defRPr>
                <a:latin typeface="Arial"/>
                <a:cs typeface="Arial"/>
              </a:defRPr>
            </a:lvl4pPr>
            <a:lvl5pPr>
              <a:buClr>
                <a:srgbClr val="1579D1"/>
              </a:buClr>
              <a:defRPr>
                <a:latin typeface="Arial"/>
                <a:cs typeface="Arial"/>
              </a:defRPr>
            </a:lvl5pPr>
          </a:lstStyle>
          <a:p>
            <a:pPr lvl="0"/>
            <a:r>
              <a:rPr lang="en-CA" dirty="0"/>
              <a:t>Click to edit Master text styles</a:t>
            </a:r>
          </a:p>
          <a:p>
            <a:pPr lvl="1"/>
            <a:r>
              <a:rPr lang="en-CA" dirty="0"/>
              <a:t>Second level</a:t>
            </a:r>
          </a:p>
          <a:p>
            <a:pPr lvl="2"/>
            <a:r>
              <a:rPr lang="en-CA" dirty="0"/>
              <a:t>Third level</a:t>
            </a:r>
          </a:p>
          <a:p>
            <a:pPr lvl="3"/>
            <a:r>
              <a:rPr lang="en-CA" dirty="0"/>
              <a:t>Fourth level</a:t>
            </a:r>
          </a:p>
          <a:p>
            <a:pPr lvl="4"/>
            <a:r>
              <a:rPr lang="en-CA" dirty="0"/>
              <a:t>Fifth level</a:t>
            </a:r>
            <a:endParaRPr lang="en-US" dirty="0"/>
          </a:p>
        </p:txBody>
      </p:sp>
      <p:pic>
        <p:nvPicPr>
          <p:cNvPr id="5" name="Picture 4"/>
          <p:cNvPicPr>
            <a:picLocks noChangeAspect="1"/>
          </p:cNvPicPr>
          <p:nvPr userDrawn="1"/>
        </p:nvPicPr>
        <p:blipFill rotWithShape="1">
          <a:blip r:embed="rId3">
            <a:extLst>
              <a:ext uri="{28A0092B-C50C-407E-A947-70E740481C1C}">
                <a14:useLocalDpi xmlns:a14="http://schemas.microsoft.com/office/drawing/2010/main" val="0"/>
              </a:ext>
            </a:extLst>
          </a:blip>
          <a:srcRect l="42576" t="43383" r="44795" b="44521"/>
          <a:stretch/>
        </p:blipFill>
        <p:spPr>
          <a:xfrm>
            <a:off x="7860637" y="4283538"/>
            <a:ext cx="1154784" cy="622169"/>
          </a:xfrm>
          <a:prstGeom prst="rect">
            <a:avLst/>
          </a:prstGeom>
        </p:spPr>
      </p:pic>
      <p:sp>
        <p:nvSpPr>
          <p:cNvPr id="2" name="Rectangle 1"/>
          <p:cNvSpPr/>
          <p:nvPr userDrawn="1"/>
        </p:nvSpPr>
        <p:spPr>
          <a:xfrm>
            <a:off x="-2" y="4946754"/>
            <a:ext cx="9144002" cy="196745"/>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579933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Rectangle 5"/>
          <p:cNvSpPr/>
          <p:nvPr userDrawn="1"/>
        </p:nvSpPr>
        <p:spPr>
          <a:xfrm>
            <a:off x="1499016" y="0"/>
            <a:ext cx="7644983" cy="51435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2"/>
            <a:ext cx="9143996" cy="5143498"/>
          </a:xfrm>
          <a:prstGeom prst="rect">
            <a:avLst/>
          </a:prstGeom>
        </p:spPr>
      </p:pic>
      <p:sp>
        <p:nvSpPr>
          <p:cNvPr id="7" name="Text Placeholder 6"/>
          <p:cNvSpPr>
            <a:spLocks noGrp="1"/>
          </p:cNvSpPr>
          <p:nvPr>
            <p:ph type="body" sz="quarter" idx="10" hasCustomPrompt="1"/>
          </p:nvPr>
        </p:nvSpPr>
        <p:spPr>
          <a:xfrm>
            <a:off x="1963712" y="1439057"/>
            <a:ext cx="6559682" cy="2906700"/>
          </a:xfrm>
          <a:noFill/>
        </p:spPr>
        <p:txBody>
          <a:bodyPr lIns="360000" anchor="ctr">
            <a:noAutofit/>
          </a:bodyPr>
          <a:lstStyle>
            <a:lvl1pPr marL="0" indent="0" algn="l">
              <a:buNone/>
              <a:defRPr sz="4800" b="1" baseline="0">
                <a:solidFill>
                  <a:schemeClr val="tx1"/>
                </a:solidFill>
                <a:latin typeface="Arial"/>
                <a:cs typeface="Arial"/>
              </a:defRPr>
            </a:lvl1pPr>
            <a:lvl2pPr marL="457200" indent="0" algn="ctr">
              <a:buNone/>
              <a:defRPr sz="4800">
                <a:solidFill>
                  <a:schemeClr val="bg1"/>
                </a:solidFill>
                <a:latin typeface="Helvetica Neue Light"/>
                <a:cs typeface="Helvetica Neue Light"/>
              </a:defRPr>
            </a:lvl2pPr>
            <a:lvl3pPr marL="914400" indent="0" algn="ctr">
              <a:buNone/>
              <a:defRPr sz="4800">
                <a:solidFill>
                  <a:schemeClr val="bg1"/>
                </a:solidFill>
                <a:latin typeface="Helvetica Neue Light"/>
                <a:cs typeface="Helvetica Neue Light"/>
              </a:defRPr>
            </a:lvl3pPr>
            <a:lvl4pPr marL="1371600" indent="0" algn="ctr">
              <a:buNone/>
              <a:defRPr sz="4800">
                <a:solidFill>
                  <a:schemeClr val="bg1"/>
                </a:solidFill>
                <a:latin typeface="Helvetica Neue Light"/>
                <a:cs typeface="Helvetica Neue Light"/>
              </a:defRPr>
            </a:lvl4pPr>
            <a:lvl5pPr marL="1828800" indent="0" algn="ctr">
              <a:buNone/>
              <a:defRPr sz="4800">
                <a:solidFill>
                  <a:schemeClr val="bg1"/>
                </a:solidFill>
                <a:latin typeface="Helvetica Neue Light"/>
                <a:cs typeface="Helvetica Neue Light"/>
              </a:defRPr>
            </a:lvl5pPr>
          </a:lstStyle>
          <a:p>
            <a:pPr lvl="0"/>
            <a:r>
              <a:rPr lang="en-CA" dirty="0"/>
              <a:t>Insert Title </a:t>
            </a:r>
            <a:br>
              <a:rPr lang="en-CA" dirty="0"/>
            </a:br>
            <a:r>
              <a:rPr lang="en-CA" dirty="0"/>
              <a:t>Here</a:t>
            </a:r>
            <a:endParaRPr lang="en-US" dirty="0"/>
          </a:p>
        </p:txBody>
      </p:sp>
    </p:spTree>
    <p:extLst>
      <p:ext uri="{BB962C8B-B14F-4D97-AF65-F5344CB8AC3E}">
        <p14:creationId xmlns:p14="http://schemas.microsoft.com/office/powerpoint/2010/main" val="5238871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538739"/>
          </a:xfrm>
          <a:prstGeom prst="rect">
            <a:avLst/>
          </a:prstGeom>
        </p:spPr>
        <p:txBody>
          <a:bodyPr vert="horz" lIns="91440" tIns="45720" rIns="91440" bIns="45720" rtlCol="0" anchor="ctr">
            <a:noAutofit/>
          </a:bodyPr>
          <a:lstStyle/>
          <a:p>
            <a:r>
              <a:rPr lang="en-CA" dirty="0"/>
              <a:t>Click to edit Master title style</a:t>
            </a:r>
            <a:endParaRPr lang="en-US" dirty="0"/>
          </a:p>
        </p:txBody>
      </p:sp>
      <p:sp>
        <p:nvSpPr>
          <p:cNvPr id="3" name="Text Placeholder 2"/>
          <p:cNvSpPr>
            <a:spLocks noGrp="1"/>
          </p:cNvSpPr>
          <p:nvPr>
            <p:ph type="body" idx="1"/>
          </p:nvPr>
        </p:nvSpPr>
        <p:spPr>
          <a:xfrm>
            <a:off x="457200" y="1200151"/>
            <a:ext cx="8229600" cy="3227736"/>
          </a:xfrm>
          <a:prstGeom prst="rect">
            <a:avLst/>
          </a:prstGeom>
        </p:spPr>
        <p:txBody>
          <a:bodyPr vert="horz" lIns="91440" tIns="45720" rIns="91440" bIns="45720" rtlCol="0">
            <a:normAutofit/>
          </a:bodyPr>
          <a:lstStyle/>
          <a:p>
            <a:pPr lvl="0"/>
            <a:r>
              <a:rPr lang="en-CA" dirty="0"/>
              <a:t>Click to edit Master text styles</a:t>
            </a:r>
          </a:p>
          <a:p>
            <a:pPr lvl="1"/>
            <a:r>
              <a:rPr lang="en-CA" dirty="0"/>
              <a:t>Second level</a:t>
            </a:r>
          </a:p>
          <a:p>
            <a:pPr lvl="2"/>
            <a:r>
              <a:rPr lang="en-CA" dirty="0"/>
              <a:t>Third level</a:t>
            </a:r>
          </a:p>
          <a:p>
            <a:pPr lvl="3"/>
            <a:r>
              <a:rPr lang="en-CA" dirty="0"/>
              <a:t>Fourth level</a:t>
            </a:r>
          </a:p>
          <a:p>
            <a:pPr lvl="4"/>
            <a:r>
              <a:rPr lang="en-CA" dirty="0"/>
              <a:t>Fifth level</a:t>
            </a:r>
            <a:endParaRPr lang="en-US" dirty="0"/>
          </a:p>
        </p:txBody>
      </p:sp>
    </p:spTree>
    <p:extLst>
      <p:ext uri="{BB962C8B-B14F-4D97-AF65-F5344CB8AC3E}">
        <p14:creationId xmlns:p14="http://schemas.microsoft.com/office/powerpoint/2010/main" val="1218250904"/>
      </p:ext>
    </p:extLst>
  </p:cSld>
  <p:clrMap bg1="lt1" tx1="dk1" bg2="lt2" tx2="dk2" accent1="accent1" accent2="accent2" accent3="accent3" accent4="accent4" accent5="accent5" accent6="accent6" hlink="hlink" folHlink="folHlink"/>
  <p:sldLayoutIdLst>
    <p:sldLayoutId id="2147483660" r:id="rId1"/>
    <p:sldLayoutId id="2147483657" r:id="rId2"/>
    <p:sldLayoutId id="2147483661" r:id="rId3"/>
    <p:sldLayoutId id="2147483659" r:id="rId4"/>
    <p:sldLayoutId id="2147483662" r:id="rId5"/>
    <p:sldLayoutId id="2147483663" r:id="rId6"/>
    <p:sldLayoutId id="2147483656" r:id="rId7"/>
    <p:sldLayoutId id="2147483658" r:id="rId8"/>
  </p:sldLayoutIdLst>
  <p:hf hdr="0" ftr="0" dt="0"/>
  <p:txStyles>
    <p:titleStyle>
      <a:lvl1pPr algn="l" defTabSz="457200" rtl="0" eaLnBrk="1" latinLnBrk="0" hangingPunct="1">
        <a:spcBef>
          <a:spcPct val="0"/>
        </a:spcBef>
        <a:buNone/>
        <a:defRPr sz="3800" kern="1200">
          <a:solidFill>
            <a:schemeClr val="bg1"/>
          </a:solidFill>
          <a:latin typeface="Arial"/>
          <a:ea typeface="+mj-ea"/>
          <a:cs typeface="Arial"/>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peter@canvasslabs.com" TargetMode="External"/><Relationship Id="rId2" Type="http://schemas.openxmlformats.org/officeDocument/2006/relationships/hyperlink" Target="mailto:david.barrett@canvasslabs.com" TargetMode="External"/><Relationship Id="rId1" Type="http://schemas.openxmlformats.org/officeDocument/2006/relationships/slideLayout" Target="../slideLayouts/slideLayout2.xml"/><Relationship Id="rId4" Type="http://schemas.openxmlformats.org/officeDocument/2006/relationships/hyperlink" Target="https://www.canvasslabs.com/"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8.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png"/></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17.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21.png"/><Relationship Id="rId4" Type="http://schemas.openxmlformats.org/officeDocument/2006/relationships/image" Target="../media/image20.png"/></Relationships>
</file>

<file path=ppt/slides/_rels/slide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2.png"/><Relationship Id="rId1" Type="http://schemas.openxmlformats.org/officeDocument/2006/relationships/slideLayout" Target="../slideLayouts/slideLayout7.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9.png"/></Relationships>
</file>

<file path=ppt/slides/_rels/slide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github.com/canvasslabs" TargetMode="Externa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34.xml.rels><?xml version="1.0" encoding="UTF-8" standalone="yes"?>
<Relationships xmlns="http://schemas.openxmlformats.org/package/2006/relationships"><Relationship Id="rId3" Type="http://schemas.openxmlformats.org/officeDocument/2006/relationships/hyperlink" Target="mailto:peter@canvasslabs.com" TargetMode="External"/><Relationship Id="rId2" Type="http://schemas.openxmlformats.org/officeDocument/2006/relationships/hyperlink" Target="mailto:david.barrett@canvasslabs.com" TargetMode="External"/><Relationship Id="rId1" Type="http://schemas.openxmlformats.org/officeDocument/2006/relationships/slideLayout" Target="../slideLayouts/slideLayout2.xml"/><Relationship Id="rId4" Type="http://schemas.openxmlformats.org/officeDocument/2006/relationships/hyperlink" Target="https://www.canvasslabs.co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33790" y="1428777"/>
            <a:ext cx="7341626" cy="2285945"/>
          </a:xfrm>
        </p:spPr>
        <p:txBody>
          <a:bodyPr/>
          <a:lstStyle/>
          <a:p>
            <a:r>
              <a:rPr lang="en-US" dirty="0"/>
              <a:t>Where is my Code Vulnerable: Matching CVEs and Source Code</a:t>
            </a:r>
          </a:p>
        </p:txBody>
      </p:sp>
      <p:sp>
        <p:nvSpPr>
          <p:cNvPr id="6" name="Text Placeholder 5"/>
          <p:cNvSpPr>
            <a:spLocks noGrp="1"/>
          </p:cNvSpPr>
          <p:nvPr>
            <p:ph type="body" sz="quarter" idx="11"/>
          </p:nvPr>
        </p:nvSpPr>
        <p:spPr>
          <a:xfrm>
            <a:off x="333790" y="3855747"/>
            <a:ext cx="5512827" cy="403106"/>
          </a:xfrm>
        </p:spPr>
        <p:txBody>
          <a:bodyPr/>
          <a:lstStyle/>
          <a:p>
            <a:r>
              <a:rPr lang="en-US" dirty="0"/>
              <a:t>David A. Barrett &amp; Peter Shin, Canvass Labs</a:t>
            </a:r>
          </a:p>
        </p:txBody>
      </p:sp>
      <p:sp>
        <p:nvSpPr>
          <p:cNvPr id="7" name="Text Placeholder 6"/>
          <p:cNvSpPr>
            <a:spLocks noGrp="1"/>
          </p:cNvSpPr>
          <p:nvPr>
            <p:ph type="body" sz="quarter" idx="12"/>
          </p:nvPr>
        </p:nvSpPr>
        <p:spPr>
          <a:xfrm>
            <a:off x="0" y="4270971"/>
            <a:ext cx="4572000" cy="403106"/>
          </a:xfrm>
        </p:spPr>
        <p:txBody>
          <a:bodyPr/>
          <a:lstStyle/>
          <a:p>
            <a:r>
              <a:rPr lang="en-US" sz="2000" dirty="0">
                <a:hlinkClick r:id="rId2">
                  <a:extLst>
                    <a:ext uri="{A12FA001-AC4F-418D-AE19-62706E023703}">
                      <ahyp:hlinkClr xmlns:ahyp="http://schemas.microsoft.com/office/drawing/2018/hyperlinkcolor" val="tx"/>
                    </a:ext>
                  </a:extLst>
                </a:hlinkClick>
              </a:rPr>
              <a:t>david.barrett@canvasslabs.com</a:t>
            </a:r>
            <a:endParaRPr lang="en-US" sz="2000" dirty="0"/>
          </a:p>
          <a:p>
            <a:r>
              <a:rPr lang="en-US" sz="2000" dirty="0">
                <a:hlinkClick r:id="rId3">
                  <a:extLst>
                    <a:ext uri="{A12FA001-AC4F-418D-AE19-62706E023703}">
                      <ahyp:hlinkClr xmlns:ahyp="http://schemas.microsoft.com/office/drawing/2018/hyperlinkcolor" val="tx"/>
                    </a:ext>
                  </a:extLst>
                </a:hlinkClick>
              </a:rPr>
              <a:t>peter@canvasslabs.com</a:t>
            </a:r>
            <a:endParaRPr lang="en-US" sz="2000" dirty="0"/>
          </a:p>
        </p:txBody>
      </p:sp>
      <p:sp>
        <p:nvSpPr>
          <p:cNvPr id="8" name="Text Placeholder 6">
            <a:extLst>
              <a:ext uri="{FF2B5EF4-FFF2-40B4-BE49-F238E27FC236}">
                <a16:creationId xmlns:a16="http://schemas.microsoft.com/office/drawing/2014/main" id="{2FC983BF-83A4-574B-B240-4F09567BD449}"/>
              </a:ext>
            </a:extLst>
          </p:cNvPr>
          <p:cNvSpPr txBox="1">
            <a:spLocks/>
          </p:cNvSpPr>
          <p:nvPr/>
        </p:nvSpPr>
        <p:spPr>
          <a:xfrm>
            <a:off x="4004603" y="4270971"/>
            <a:ext cx="3853694" cy="403106"/>
          </a:xfrm>
          <a:prstGeom prst="rect">
            <a:avLst/>
          </a:prstGeom>
          <a:noFill/>
          <a:ln>
            <a:noFill/>
          </a:ln>
        </p:spPr>
        <p:txBody>
          <a:bodyPr vert="horz" lIns="360000" tIns="45720" rIns="91440" bIns="45720" rtlCol="0">
            <a:noAutofit/>
          </a:bodyPr>
          <a:lstStyle>
            <a:lvl1pPr marL="0" indent="0" algn="l" defTabSz="457200" rtl="0" eaLnBrk="1" latinLnBrk="0" hangingPunct="1">
              <a:spcBef>
                <a:spcPct val="20000"/>
              </a:spcBef>
              <a:buFont typeface="Arial"/>
              <a:buNone/>
              <a:defRPr sz="1400" b="0" i="0" kern="1200">
                <a:solidFill>
                  <a:schemeClr val="bg1"/>
                </a:solidFill>
                <a:latin typeface="Arial"/>
                <a:ea typeface="+mn-ea"/>
                <a:cs typeface="Arial"/>
              </a:defRPr>
            </a:lvl1pPr>
            <a:lvl2pPr marL="457200" indent="0" algn="ctr" defTabSz="457200" rtl="0" eaLnBrk="1" latinLnBrk="0" hangingPunct="1">
              <a:spcBef>
                <a:spcPct val="20000"/>
              </a:spcBef>
              <a:buFont typeface="Arial"/>
              <a:buNone/>
              <a:defRPr sz="4800" kern="1200">
                <a:solidFill>
                  <a:schemeClr val="bg1"/>
                </a:solidFill>
                <a:latin typeface="Helvetica Neue Light"/>
                <a:ea typeface="+mn-ea"/>
                <a:cs typeface="Helvetica Neue Light"/>
              </a:defRPr>
            </a:lvl2pPr>
            <a:lvl3pPr marL="914400" indent="0" algn="ctr" defTabSz="457200" rtl="0" eaLnBrk="1" latinLnBrk="0" hangingPunct="1">
              <a:spcBef>
                <a:spcPct val="20000"/>
              </a:spcBef>
              <a:buFont typeface="Arial"/>
              <a:buNone/>
              <a:defRPr sz="4800" kern="1200">
                <a:solidFill>
                  <a:schemeClr val="bg1"/>
                </a:solidFill>
                <a:latin typeface="Helvetica Neue Light"/>
                <a:ea typeface="+mn-ea"/>
                <a:cs typeface="Helvetica Neue Light"/>
              </a:defRPr>
            </a:lvl3pPr>
            <a:lvl4pPr marL="1371600" indent="0" algn="ctr" defTabSz="457200" rtl="0" eaLnBrk="1" latinLnBrk="0" hangingPunct="1">
              <a:spcBef>
                <a:spcPct val="20000"/>
              </a:spcBef>
              <a:buFont typeface="Arial"/>
              <a:buNone/>
              <a:defRPr sz="4800" kern="1200">
                <a:solidFill>
                  <a:schemeClr val="bg1"/>
                </a:solidFill>
                <a:latin typeface="Helvetica Neue Light"/>
                <a:ea typeface="+mn-ea"/>
                <a:cs typeface="Helvetica Neue Light"/>
              </a:defRPr>
            </a:lvl4pPr>
            <a:lvl5pPr marL="1828800" indent="0" algn="ctr" defTabSz="457200" rtl="0" eaLnBrk="1" latinLnBrk="0" hangingPunct="1">
              <a:spcBef>
                <a:spcPct val="20000"/>
              </a:spcBef>
              <a:buFont typeface="Arial"/>
              <a:buNone/>
              <a:defRPr sz="4800" kern="1200">
                <a:solidFill>
                  <a:schemeClr val="bg1"/>
                </a:solidFill>
                <a:latin typeface="Helvetica Neue Light"/>
                <a:ea typeface="+mn-ea"/>
                <a:cs typeface="Helvetica Neue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000" dirty="0">
                <a:hlinkClick r:id="rId4"/>
              </a:rPr>
              <a:t>https://www.canvasslabs.com</a:t>
            </a:r>
            <a:r>
              <a:rPr lang="en-US" sz="2000" dirty="0"/>
              <a:t> </a:t>
            </a:r>
          </a:p>
        </p:txBody>
      </p:sp>
    </p:spTree>
    <p:extLst>
      <p:ext uri="{BB962C8B-B14F-4D97-AF65-F5344CB8AC3E}">
        <p14:creationId xmlns:p14="http://schemas.microsoft.com/office/powerpoint/2010/main" val="21222286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Example 2</a:t>
            </a:r>
            <a:endParaRPr lang="en-US" b="1" dirty="0"/>
          </a:p>
        </p:txBody>
      </p:sp>
      <p:pic>
        <p:nvPicPr>
          <p:cNvPr id="8" name="Picture 7">
            <a:extLst>
              <a:ext uri="{FF2B5EF4-FFF2-40B4-BE49-F238E27FC236}">
                <a16:creationId xmlns:a16="http://schemas.microsoft.com/office/drawing/2014/main" id="{250387BF-2A83-334B-9F36-6F0E33EE0B50}"/>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pic>
        <p:nvPicPr>
          <p:cNvPr id="5" name="Google Shape;143;p18">
            <a:extLst>
              <a:ext uri="{FF2B5EF4-FFF2-40B4-BE49-F238E27FC236}">
                <a16:creationId xmlns:a16="http://schemas.microsoft.com/office/drawing/2014/main" id="{039F9E80-6D0D-F340-BFAA-1CB9C553969B}"/>
              </a:ext>
            </a:extLst>
          </p:cNvPr>
          <p:cNvPicPr preferRelativeResize="0"/>
          <p:nvPr/>
        </p:nvPicPr>
        <p:blipFill>
          <a:blip r:embed="rId3">
            <a:alphaModFix/>
          </a:blip>
          <a:stretch>
            <a:fillRect/>
          </a:stretch>
        </p:blipFill>
        <p:spPr>
          <a:xfrm>
            <a:off x="546092" y="848412"/>
            <a:ext cx="8051816" cy="4069952"/>
          </a:xfrm>
          <a:prstGeom prst="rect">
            <a:avLst/>
          </a:prstGeom>
          <a:noFill/>
          <a:ln>
            <a:noFill/>
          </a:ln>
        </p:spPr>
      </p:pic>
      <p:pic>
        <p:nvPicPr>
          <p:cNvPr id="7" name="Picture 6">
            <a:extLst>
              <a:ext uri="{FF2B5EF4-FFF2-40B4-BE49-F238E27FC236}">
                <a16:creationId xmlns:a16="http://schemas.microsoft.com/office/drawing/2014/main" id="{F1890817-CDB7-2A44-B123-EEF61B6FD0CF}"/>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sp>
        <p:nvSpPr>
          <p:cNvPr id="9" name="TextBox 8">
            <a:extLst>
              <a:ext uri="{FF2B5EF4-FFF2-40B4-BE49-F238E27FC236}">
                <a16:creationId xmlns:a16="http://schemas.microsoft.com/office/drawing/2014/main" id="{33C107EC-5716-CC4F-B1C1-F3B52577F81D}"/>
              </a:ext>
            </a:extLst>
          </p:cNvPr>
          <p:cNvSpPr txBox="1"/>
          <p:nvPr/>
        </p:nvSpPr>
        <p:spPr>
          <a:xfrm>
            <a:off x="8850781" y="4689650"/>
            <a:ext cx="293219"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10</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41928733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CVE-2009-1232 Description</a:t>
            </a:r>
            <a:endParaRPr lang="en-US" b="1" dirty="0"/>
          </a:p>
        </p:txBody>
      </p:sp>
      <p:sp>
        <p:nvSpPr>
          <p:cNvPr id="3" name="Content Placeholder 2"/>
          <p:cNvSpPr>
            <a:spLocks noGrp="1"/>
          </p:cNvSpPr>
          <p:nvPr>
            <p:ph idx="1"/>
          </p:nvPr>
        </p:nvSpPr>
        <p:spPr>
          <a:xfrm>
            <a:off x="451951" y="978478"/>
            <a:ext cx="8234849" cy="3394472"/>
          </a:xfrm>
        </p:spPr>
        <p:txBody>
          <a:bodyPr>
            <a:noAutofit/>
          </a:bodyPr>
          <a:lstStyle/>
          <a:p>
            <a:pPr marL="0" lvl="0" indent="0" algn="ctr">
              <a:spcBef>
                <a:spcPts val="600"/>
              </a:spcBef>
              <a:buNone/>
            </a:pPr>
            <a:r>
              <a:rPr lang="en-US" sz="3200" b="1" dirty="0">
                <a:solidFill>
                  <a:srgbClr val="1155CC"/>
                </a:solidFill>
              </a:rPr>
              <a:t>Mozilla Firefox 3.0.8 and earlier 3.0.x</a:t>
            </a:r>
            <a:r>
              <a:rPr lang="en-US" sz="3200" dirty="0"/>
              <a:t> </a:t>
            </a:r>
            <a:r>
              <a:rPr lang="en-US" sz="3200" dirty="0">
                <a:solidFill>
                  <a:schemeClr val="tx1">
                    <a:lumMod val="50000"/>
                    <a:lumOff val="50000"/>
                  </a:schemeClr>
                </a:solidFill>
              </a:rPr>
              <a:t>versions allows remote attackers to cause a denial of service (memory corruption) via an XML document composed of a long series of start-tags with no corresponding end-tags. NOTE: it was later reported that </a:t>
            </a:r>
            <a:r>
              <a:rPr lang="en-US" sz="3200" b="1" dirty="0">
                <a:solidFill>
                  <a:srgbClr val="1155CC"/>
                </a:solidFill>
              </a:rPr>
              <a:t>3.0.10 and earlier</a:t>
            </a:r>
            <a:r>
              <a:rPr lang="en-US" sz="3200" dirty="0"/>
              <a:t> </a:t>
            </a:r>
            <a:r>
              <a:rPr lang="en-US" sz="3200" dirty="0">
                <a:solidFill>
                  <a:schemeClr val="tx1">
                    <a:lumMod val="50000"/>
                    <a:lumOff val="50000"/>
                  </a:schemeClr>
                </a:solidFill>
              </a:rPr>
              <a:t>are also affected.</a:t>
            </a:r>
            <a:endParaRPr lang="en-US" sz="3200" dirty="0">
              <a:solidFill>
                <a:schemeClr val="tx1">
                  <a:lumMod val="50000"/>
                  <a:lumOff val="50000"/>
                </a:schemeClr>
              </a:solidFill>
              <a:latin typeface="Raleway"/>
              <a:ea typeface="Raleway"/>
              <a:cs typeface="Raleway"/>
              <a:sym typeface="Raleway"/>
            </a:endParaRPr>
          </a:p>
        </p:txBody>
      </p:sp>
      <p:sp>
        <p:nvSpPr>
          <p:cNvPr id="5" name="TextBox 4">
            <a:extLst>
              <a:ext uri="{FF2B5EF4-FFF2-40B4-BE49-F238E27FC236}">
                <a16:creationId xmlns:a16="http://schemas.microsoft.com/office/drawing/2014/main" id="{2F7AC217-B8C0-374E-9EBB-EE4BED0F0A7C}"/>
              </a:ext>
            </a:extLst>
          </p:cNvPr>
          <p:cNvSpPr txBox="1"/>
          <p:nvPr/>
        </p:nvSpPr>
        <p:spPr>
          <a:xfrm>
            <a:off x="8850781" y="4689650"/>
            <a:ext cx="293219"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11</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15955898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Keyword Tagging (example 2)</a:t>
            </a:r>
            <a:endParaRPr lang="en-US" b="1" dirty="0"/>
          </a:p>
        </p:txBody>
      </p:sp>
      <p:sp>
        <p:nvSpPr>
          <p:cNvPr id="5" name="Google Shape;156;p20">
            <a:extLst>
              <a:ext uri="{FF2B5EF4-FFF2-40B4-BE49-F238E27FC236}">
                <a16:creationId xmlns:a16="http://schemas.microsoft.com/office/drawing/2014/main" id="{8A33D142-BD11-9D45-B30E-6BFB84FB4C22}"/>
              </a:ext>
            </a:extLst>
          </p:cNvPr>
          <p:cNvSpPr txBox="1">
            <a:spLocks/>
          </p:cNvSpPr>
          <p:nvPr/>
        </p:nvSpPr>
        <p:spPr>
          <a:xfrm>
            <a:off x="628664" y="1073593"/>
            <a:ext cx="8160326" cy="3258600"/>
          </a:xfrm>
          <a:prstGeom prst="rect">
            <a:avLst/>
          </a:prstGeom>
        </p:spPr>
        <p:txBody>
          <a:bodyPr spcFirstLastPara="1" vert="horz" wrap="square" lIns="91425" tIns="91425" rIns="91425" bIns="91425" rtlCol="0" anchor="t" anchorCtr="0">
            <a:noAutofit/>
          </a:bodyPr>
          <a:lstStyle>
            <a:lvl1pPr marL="342900" indent="-342900" algn="l" defTabSz="457200" rtl="0" eaLnBrk="1" latinLnBrk="0" hangingPunct="1">
              <a:spcBef>
                <a:spcPct val="20000"/>
              </a:spcBef>
              <a:buClr>
                <a:srgbClr val="1579D1"/>
              </a:buClr>
              <a:buFont typeface="Arial"/>
              <a:buChar char="•"/>
              <a:defRPr sz="2800" kern="1200">
                <a:solidFill>
                  <a:schemeClr val="tx1"/>
                </a:solidFill>
                <a:latin typeface="Arial"/>
                <a:ea typeface="+mn-ea"/>
                <a:cs typeface="Arial"/>
              </a:defRPr>
            </a:lvl1pPr>
            <a:lvl2pPr marL="742950" indent="-285750" algn="l" defTabSz="457200" rtl="0" eaLnBrk="1" latinLnBrk="0" hangingPunct="1">
              <a:spcBef>
                <a:spcPct val="20000"/>
              </a:spcBef>
              <a:buClr>
                <a:srgbClr val="1579D1"/>
              </a:buClr>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4pPr>
            <a:lvl5pPr marL="20574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15000"/>
              </a:lnSpc>
              <a:spcBef>
                <a:spcPts val="0"/>
              </a:spcBef>
              <a:buFont typeface="Arial"/>
              <a:buNone/>
            </a:pPr>
            <a:r>
              <a:rPr lang="en-US" sz="3600" b="1" dirty="0">
                <a:solidFill>
                  <a:srgbClr val="1155CC"/>
                </a:solidFill>
                <a:latin typeface="Arial" panose="020B0604020202020204" pitchFamily="34" charset="0"/>
                <a:ea typeface="Raleway"/>
                <a:cs typeface="Arial" panose="020B0604020202020204" pitchFamily="34" charset="0"/>
                <a:sym typeface="Raleway"/>
              </a:rPr>
              <a:t>Mozilla Firefox 3.0.8 and earlier 3.0.x</a:t>
            </a:r>
          </a:p>
          <a:p>
            <a:pPr marL="0" indent="0">
              <a:lnSpc>
                <a:spcPct val="115000"/>
              </a:lnSpc>
              <a:spcBef>
                <a:spcPts val="0"/>
              </a:spcBef>
              <a:buFont typeface="Arial"/>
              <a:buNone/>
            </a:pPr>
            <a:endParaRPr lang="en-US" b="1" dirty="0">
              <a:solidFill>
                <a:srgbClr val="1155CC"/>
              </a:solidFill>
              <a:latin typeface="Arial" panose="020B0604020202020204" pitchFamily="34" charset="0"/>
              <a:ea typeface="Raleway"/>
              <a:cs typeface="Arial" panose="020B0604020202020204" pitchFamily="34" charset="0"/>
              <a:sym typeface="Raleway"/>
            </a:endParaRPr>
          </a:p>
          <a:p>
            <a:pPr marL="0" indent="0" algn="ctr">
              <a:lnSpc>
                <a:spcPct val="115000"/>
              </a:lnSpc>
              <a:spcBef>
                <a:spcPts val="0"/>
              </a:spcBef>
              <a:buFont typeface="Arial"/>
              <a:buNone/>
            </a:pPr>
            <a:r>
              <a:rPr lang="en-US" sz="3600" b="1" dirty="0">
                <a:solidFill>
                  <a:srgbClr val="1155CC"/>
                </a:solidFill>
                <a:latin typeface="Arial" panose="020B0604020202020204" pitchFamily="34" charset="0"/>
                <a:ea typeface="Raleway"/>
                <a:cs typeface="Arial" panose="020B0604020202020204" pitchFamily="34" charset="0"/>
                <a:sym typeface="Raleway"/>
              </a:rPr>
              <a:t>. . .</a:t>
            </a:r>
          </a:p>
          <a:p>
            <a:pPr marL="0" indent="0">
              <a:lnSpc>
                <a:spcPct val="115000"/>
              </a:lnSpc>
              <a:spcBef>
                <a:spcPts val="0"/>
              </a:spcBef>
              <a:buFont typeface="Arial"/>
              <a:buNone/>
            </a:pPr>
            <a:endParaRPr lang="en-US" b="1" dirty="0">
              <a:solidFill>
                <a:srgbClr val="1155CC"/>
              </a:solidFill>
              <a:latin typeface="Arial" panose="020B0604020202020204" pitchFamily="34" charset="0"/>
              <a:ea typeface="Raleway"/>
              <a:cs typeface="Arial" panose="020B0604020202020204" pitchFamily="34" charset="0"/>
              <a:sym typeface="Raleway"/>
            </a:endParaRPr>
          </a:p>
          <a:p>
            <a:pPr marL="0" indent="0">
              <a:lnSpc>
                <a:spcPct val="115000"/>
              </a:lnSpc>
              <a:spcBef>
                <a:spcPts val="0"/>
              </a:spcBef>
              <a:buFont typeface="Arial"/>
              <a:buNone/>
            </a:pPr>
            <a:r>
              <a:rPr lang="en-US" sz="3600" b="1" dirty="0">
                <a:solidFill>
                  <a:srgbClr val="1155CC"/>
                </a:solidFill>
                <a:latin typeface="Arial" panose="020B0604020202020204" pitchFamily="34" charset="0"/>
                <a:ea typeface="Raleway"/>
                <a:cs typeface="Arial" panose="020B0604020202020204" pitchFamily="34" charset="0"/>
                <a:sym typeface="Raleway"/>
              </a:rPr>
              <a:t>3.0.10 and earlier</a:t>
            </a:r>
          </a:p>
        </p:txBody>
      </p:sp>
      <p:sp>
        <p:nvSpPr>
          <p:cNvPr id="8" name="Google Shape;158;p20">
            <a:extLst>
              <a:ext uri="{FF2B5EF4-FFF2-40B4-BE49-F238E27FC236}">
                <a16:creationId xmlns:a16="http://schemas.microsoft.com/office/drawing/2014/main" id="{3ABA4150-D668-AE4C-A28E-E6985FFA8CED}"/>
              </a:ext>
            </a:extLst>
          </p:cNvPr>
          <p:cNvSpPr txBox="1"/>
          <p:nvPr/>
        </p:nvSpPr>
        <p:spPr>
          <a:xfrm>
            <a:off x="628664" y="1607402"/>
            <a:ext cx="8058136" cy="59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dirty="0">
                <a:solidFill>
                  <a:srgbClr val="CC0000"/>
                </a:solidFill>
                <a:latin typeface="Arial" panose="020B0604020202020204" pitchFamily="34" charset="0"/>
                <a:ea typeface="Lato"/>
                <a:cs typeface="Arial" panose="020B0604020202020204" pitchFamily="34" charset="0"/>
                <a:sym typeface="Lato"/>
              </a:rPr>
              <a:t>       </a:t>
            </a:r>
            <a:r>
              <a:rPr lang="en" sz="2400" b="1" dirty="0" err="1">
                <a:solidFill>
                  <a:srgbClr val="CC0000"/>
                </a:solidFill>
                <a:latin typeface="Arial" panose="020B0604020202020204" pitchFamily="34" charset="0"/>
                <a:ea typeface="Lato"/>
                <a:cs typeface="Arial" panose="020B0604020202020204" pitchFamily="34" charset="0"/>
                <a:sym typeface="Lato"/>
              </a:rPr>
              <a:t>pn</a:t>
            </a:r>
            <a:r>
              <a:rPr lang="en" sz="2400" b="1" dirty="0">
                <a:solidFill>
                  <a:srgbClr val="CC0000"/>
                </a:solidFill>
                <a:latin typeface="Arial" panose="020B0604020202020204" pitchFamily="34" charset="0"/>
                <a:ea typeface="Lato"/>
                <a:cs typeface="Arial" panose="020B0604020202020204" pitchFamily="34" charset="0"/>
                <a:sym typeface="Lato"/>
              </a:rPr>
              <a:t>               </a:t>
            </a:r>
            <a:r>
              <a:rPr lang="en" sz="2400" b="1" dirty="0" err="1">
                <a:solidFill>
                  <a:srgbClr val="CC0000"/>
                </a:solidFill>
                <a:latin typeface="Arial" panose="020B0604020202020204" pitchFamily="34" charset="0"/>
                <a:ea typeface="Lato"/>
                <a:cs typeface="Arial" panose="020B0604020202020204" pitchFamily="34" charset="0"/>
                <a:sym typeface="Lato"/>
              </a:rPr>
              <a:t>pn</a:t>
            </a:r>
            <a:r>
              <a:rPr lang="en" sz="2400" b="1" dirty="0">
                <a:solidFill>
                  <a:srgbClr val="CC0000"/>
                </a:solidFill>
                <a:latin typeface="Arial" panose="020B0604020202020204" pitchFamily="34" charset="0"/>
                <a:ea typeface="Lato"/>
                <a:cs typeface="Arial" panose="020B0604020202020204" pitchFamily="34" charset="0"/>
                <a:sym typeface="Lato"/>
              </a:rPr>
              <a:t>            </a:t>
            </a:r>
            <a:r>
              <a:rPr lang="en" sz="2400" b="1" dirty="0" err="1">
                <a:solidFill>
                  <a:srgbClr val="6AA84F"/>
                </a:solidFill>
                <a:latin typeface="Arial" panose="020B0604020202020204" pitchFamily="34" charset="0"/>
                <a:ea typeface="Lato"/>
                <a:cs typeface="Arial" panose="020B0604020202020204" pitchFamily="34" charset="0"/>
                <a:sym typeface="Lato"/>
              </a:rPr>
              <a:t>vre</a:t>
            </a:r>
            <a:r>
              <a:rPr lang="en" sz="2400" b="1" dirty="0">
                <a:solidFill>
                  <a:srgbClr val="CC0000"/>
                </a:solidFill>
                <a:latin typeface="Arial" panose="020B0604020202020204" pitchFamily="34" charset="0"/>
                <a:ea typeface="Lato"/>
                <a:cs typeface="Arial" panose="020B0604020202020204" pitchFamily="34" charset="0"/>
                <a:sym typeface="Lato"/>
              </a:rPr>
              <a:t>        </a:t>
            </a:r>
            <a:r>
              <a:rPr lang="en" sz="2400" b="1" dirty="0">
                <a:solidFill>
                  <a:srgbClr val="FF9715"/>
                </a:solidFill>
                <a:latin typeface="Arial" panose="020B0604020202020204" pitchFamily="34" charset="0"/>
                <a:ea typeface="Lato"/>
                <a:cs typeface="Arial" panose="020B0604020202020204" pitchFamily="34" charset="0"/>
                <a:sym typeface="Lato"/>
              </a:rPr>
              <a:t>=</a:t>
            </a:r>
            <a:r>
              <a:rPr lang="en" sz="2400" b="1" dirty="0">
                <a:solidFill>
                  <a:srgbClr val="CC0000"/>
                </a:solidFill>
                <a:latin typeface="Arial" panose="020B0604020202020204" pitchFamily="34" charset="0"/>
                <a:ea typeface="Lato"/>
                <a:cs typeface="Arial" panose="020B0604020202020204" pitchFamily="34" charset="0"/>
                <a:sym typeface="Lato"/>
              </a:rPr>
              <a:t>            </a:t>
            </a:r>
            <a:r>
              <a:rPr lang="en" sz="2400" b="1" dirty="0">
                <a:solidFill>
                  <a:srgbClr val="FF9715"/>
                </a:solidFill>
                <a:latin typeface="Arial" panose="020B0604020202020204" pitchFamily="34" charset="0"/>
                <a:ea typeface="Lato"/>
                <a:cs typeface="Arial" panose="020B0604020202020204" pitchFamily="34" charset="0"/>
                <a:sym typeface="Lato"/>
              </a:rPr>
              <a:t>&lt;</a:t>
            </a:r>
            <a:r>
              <a:rPr lang="en" sz="2400" b="1" dirty="0">
                <a:solidFill>
                  <a:srgbClr val="CC0000"/>
                </a:solidFill>
                <a:latin typeface="Arial" panose="020B0604020202020204" pitchFamily="34" charset="0"/>
                <a:ea typeface="Lato"/>
                <a:cs typeface="Arial" panose="020B0604020202020204" pitchFamily="34" charset="0"/>
                <a:sym typeface="Lato"/>
              </a:rPr>
              <a:t>             </a:t>
            </a:r>
            <a:r>
              <a:rPr lang="en" sz="2400" b="1" dirty="0" err="1">
                <a:solidFill>
                  <a:srgbClr val="6AA84F"/>
                </a:solidFill>
                <a:latin typeface="Arial" panose="020B0604020202020204" pitchFamily="34" charset="0"/>
                <a:ea typeface="Lato"/>
                <a:cs typeface="Arial" panose="020B0604020202020204" pitchFamily="34" charset="0"/>
                <a:sym typeface="Lato"/>
              </a:rPr>
              <a:t>vr</a:t>
            </a:r>
            <a:endParaRPr sz="2400" b="1" dirty="0">
              <a:solidFill>
                <a:srgbClr val="6AA84F"/>
              </a:solidFill>
              <a:latin typeface="Arial" panose="020B0604020202020204" pitchFamily="34" charset="0"/>
              <a:ea typeface="Lato"/>
              <a:cs typeface="Arial" panose="020B0604020202020204" pitchFamily="34" charset="0"/>
              <a:sym typeface="Lato"/>
            </a:endParaRPr>
          </a:p>
        </p:txBody>
      </p:sp>
      <p:sp>
        <p:nvSpPr>
          <p:cNvPr id="9" name="Google Shape;159;p20">
            <a:extLst>
              <a:ext uri="{FF2B5EF4-FFF2-40B4-BE49-F238E27FC236}">
                <a16:creationId xmlns:a16="http://schemas.microsoft.com/office/drawing/2014/main" id="{0C7C3941-81EB-5841-9F70-E759831E2BF4}"/>
              </a:ext>
            </a:extLst>
          </p:cNvPr>
          <p:cNvSpPr txBox="1"/>
          <p:nvPr/>
        </p:nvSpPr>
        <p:spPr>
          <a:xfrm>
            <a:off x="628664" y="3914293"/>
            <a:ext cx="8058136" cy="41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rgbClr val="6AA84F"/>
                </a:solidFill>
                <a:latin typeface="Arial" panose="020B0604020202020204" pitchFamily="34" charset="0"/>
                <a:ea typeface="Lato"/>
                <a:cs typeface="Arial" panose="020B0604020202020204" pitchFamily="34" charset="0"/>
                <a:sym typeface="Lato"/>
              </a:rPr>
              <a:t>     </a:t>
            </a:r>
            <a:r>
              <a:rPr lang="en" sz="2400" b="1" dirty="0" err="1">
                <a:solidFill>
                  <a:srgbClr val="6AA84F"/>
                </a:solidFill>
                <a:latin typeface="Arial" panose="020B0604020202020204" pitchFamily="34" charset="0"/>
                <a:ea typeface="Lato"/>
                <a:cs typeface="Arial" panose="020B0604020202020204" pitchFamily="34" charset="0"/>
                <a:sym typeface="Lato"/>
              </a:rPr>
              <a:t>vre</a:t>
            </a:r>
            <a:r>
              <a:rPr lang="en" sz="2400" b="1" dirty="0">
                <a:solidFill>
                  <a:srgbClr val="6AA84F"/>
                </a:solidFill>
                <a:latin typeface="Arial" panose="020B0604020202020204" pitchFamily="34" charset="0"/>
                <a:ea typeface="Lato"/>
                <a:cs typeface="Arial" panose="020B0604020202020204" pitchFamily="34" charset="0"/>
                <a:sym typeface="Lato"/>
              </a:rPr>
              <a:t>          </a:t>
            </a:r>
            <a:r>
              <a:rPr lang="en" sz="2400" b="1" dirty="0">
                <a:solidFill>
                  <a:srgbClr val="FF9715"/>
                </a:solidFill>
                <a:latin typeface="Arial" panose="020B0604020202020204" pitchFamily="34" charset="0"/>
                <a:ea typeface="Lato"/>
                <a:cs typeface="Arial" panose="020B0604020202020204" pitchFamily="34" charset="0"/>
                <a:sym typeface="Lato"/>
              </a:rPr>
              <a:t>=            &lt;</a:t>
            </a:r>
            <a:endParaRPr sz="2400" b="1" dirty="0">
              <a:solidFill>
                <a:srgbClr val="FF9715"/>
              </a:solidFill>
              <a:latin typeface="Arial" panose="020B0604020202020204" pitchFamily="34" charset="0"/>
              <a:ea typeface="Lato"/>
              <a:cs typeface="Arial" panose="020B0604020202020204" pitchFamily="34" charset="0"/>
              <a:sym typeface="Lato"/>
            </a:endParaRPr>
          </a:p>
        </p:txBody>
      </p:sp>
      <p:sp>
        <p:nvSpPr>
          <p:cNvPr id="7" name="TextBox 6">
            <a:extLst>
              <a:ext uri="{FF2B5EF4-FFF2-40B4-BE49-F238E27FC236}">
                <a16:creationId xmlns:a16="http://schemas.microsoft.com/office/drawing/2014/main" id="{E2951B45-18CA-2647-9FF7-106105E7396B}"/>
              </a:ext>
            </a:extLst>
          </p:cNvPr>
          <p:cNvSpPr txBox="1"/>
          <p:nvPr/>
        </p:nvSpPr>
        <p:spPr>
          <a:xfrm>
            <a:off x="8850781" y="4689650"/>
            <a:ext cx="293219"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12</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4432475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Keyword Interpretation (example 2)</a:t>
            </a:r>
            <a:endParaRPr lang="en-US" b="1" dirty="0"/>
          </a:p>
        </p:txBody>
      </p:sp>
      <p:sp>
        <p:nvSpPr>
          <p:cNvPr id="18" name="Google Shape;167;p21">
            <a:extLst>
              <a:ext uri="{FF2B5EF4-FFF2-40B4-BE49-F238E27FC236}">
                <a16:creationId xmlns:a16="http://schemas.microsoft.com/office/drawing/2014/main" id="{C49868CC-E35B-FF4B-8A1A-7A803F5829E9}"/>
              </a:ext>
            </a:extLst>
          </p:cNvPr>
          <p:cNvSpPr/>
          <p:nvPr/>
        </p:nvSpPr>
        <p:spPr>
          <a:xfrm>
            <a:off x="742950" y="3283527"/>
            <a:ext cx="7658100" cy="1190700"/>
          </a:xfrm>
          <a:prstGeom prst="rightArrow">
            <a:avLst>
              <a:gd name="adj1" fmla="val 50000"/>
              <a:gd name="adj2" fmla="val 50000"/>
            </a:avLst>
          </a:prstGeom>
          <a:solidFill>
            <a:srgbClr val="3C78D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1"/>
                </a:solidFill>
                <a:latin typeface="Arial" panose="020B0604020202020204" pitchFamily="34" charset="0"/>
                <a:ea typeface="Raleway"/>
                <a:cs typeface="Arial" panose="020B0604020202020204" pitchFamily="34" charset="0"/>
                <a:sym typeface="Raleway"/>
              </a:rPr>
              <a:t>Mozilla Firefox</a:t>
            </a:r>
            <a:endParaRPr sz="2400" b="1">
              <a:solidFill>
                <a:schemeClr val="lt1"/>
              </a:solidFill>
              <a:latin typeface="Arial" panose="020B0604020202020204" pitchFamily="34" charset="0"/>
              <a:ea typeface="Raleway"/>
              <a:cs typeface="Arial" panose="020B0604020202020204" pitchFamily="34" charset="0"/>
              <a:sym typeface="Raleway"/>
            </a:endParaRPr>
          </a:p>
        </p:txBody>
      </p:sp>
      <p:sp>
        <p:nvSpPr>
          <p:cNvPr id="19" name="Google Shape;168;p21">
            <a:extLst>
              <a:ext uri="{FF2B5EF4-FFF2-40B4-BE49-F238E27FC236}">
                <a16:creationId xmlns:a16="http://schemas.microsoft.com/office/drawing/2014/main" id="{79CAF1BA-3D0A-E941-9A5C-884D85CF54B8}"/>
              </a:ext>
            </a:extLst>
          </p:cNvPr>
          <p:cNvSpPr txBox="1"/>
          <p:nvPr/>
        </p:nvSpPr>
        <p:spPr>
          <a:xfrm>
            <a:off x="742950" y="3007302"/>
            <a:ext cx="2777400" cy="495300"/>
          </a:xfrm>
          <a:prstGeom prst="rect">
            <a:avLst/>
          </a:prstGeom>
          <a:solidFill>
            <a:srgbClr val="F4CCCC"/>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latin typeface="Arial" panose="020B0604020202020204" pitchFamily="34" charset="0"/>
                <a:ea typeface="Raleway"/>
                <a:cs typeface="Arial" panose="020B0604020202020204" pitchFamily="34" charset="0"/>
                <a:sym typeface="Raleway"/>
              </a:rPr>
              <a:t>1.0</a:t>
            </a:r>
            <a:endParaRPr sz="2400" b="1" dirty="0">
              <a:latin typeface="Arial" panose="020B0604020202020204" pitchFamily="34" charset="0"/>
              <a:ea typeface="Raleway"/>
              <a:cs typeface="Arial" panose="020B0604020202020204" pitchFamily="34" charset="0"/>
              <a:sym typeface="Raleway"/>
            </a:endParaRPr>
          </a:p>
        </p:txBody>
      </p:sp>
      <p:sp>
        <p:nvSpPr>
          <p:cNvPr id="20" name="Google Shape;169;p21">
            <a:extLst>
              <a:ext uri="{FF2B5EF4-FFF2-40B4-BE49-F238E27FC236}">
                <a16:creationId xmlns:a16="http://schemas.microsoft.com/office/drawing/2014/main" id="{706A9820-A5D7-CB41-A6DE-99CFF7E48590}"/>
              </a:ext>
            </a:extLst>
          </p:cNvPr>
          <p:cNvSpPr txBox="1"/>
          <p:nvPr/>
        </p:nvSpPr>
        <p:spPr>
          <a:xfrm>
            <a:off x="2491650" y="3007302"/>
            <a:ext cx="1028700" cy="49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latin typeface="Arial" panose="020B0604020202020204" pitchFamily="34" charset="0"/>
                <a:ea typeface="Raleway"/>
                <a:cs typeface="Arial" panose="020B0604020202020204" pitchFamily="34" charset="0"/>
                <a:sym typeface="Raleway"/>
              </a:rPr>
              <a:t>3.0.1</a:t>
            </a:r>
            <a:endParaRPr sz="2400" b="1">
              <a:latin typeface="Arial" panose="020B0604020202020204" pitchFamily="34" charset="0"/>
              <a:ea typeface="Raleway"/>
              <a:cs typeface="Arial" panose="020B0604020202020204" pitchFamily="34" charset="0"/>
              <a:sym typeface="Raleway"/>
            </a:endParaRPr>
          </a:p>
        </p:txBody>
      </p:sp>
      <p:sp>
        <p:nvSpPr>
          <p:cNvPr id="21" name="Google Shape;170;p21">
            <a:extLst>
              <a:ext uri="{FF2B5EF4-FFF2-40B4-BE49-F238E27FC236}">
                <a16:creationId xmlns:a16="http://schemas.microsoft.com/office/drawing/2014/main" id="{E484FAFA-143D-DE44-8EC6-DAAB26871613}"/>
              </a:ext>
            </a:extLst>
          </p:cNvPr>
          <p:cNvSpPr txBox="1"/>
          <p:nvPr/>
        </p:nvSpPr>
        <p:spPr>
          <a:xfrm>
            <a:off x="3910875" y="3007302"/>
            <a:ext cx="2200200" cy="495300"/>
          </a:xfrm>
          <a:prstGeom prst="rect">
            <a:avLst/>
          </a:prstGeom>
          <a:solidFill>
            <a:srgbClr val="F4CCCC"/>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latin typeface="Arial" panose="020B0604020202020204" pitchFamily="34" charset="0"/>
                <a:ea typeface="Raleway"/>
                <a:cs typeface="Arial" panose="020B0604020202020204" pitchFamily="34" charset="0"/>
                <a:sym typeface="Raleway"/>
              </a:rPr>
              <a:t>3.0.0</a:t>
            </a:r>
            <a:endParaRPr sz="2400" b="1">
              <a:latin typeface="Arial" panose="020B0604020202020204" pitchFamily="34" charset="0"/>
              <a:ea typeface="Raleway"/>
              <a:cs typeface="Arial" panose="020B0604020202020204" pitchFamily="34" charset="0"/>
              <a:sym typeface="Raleway"/>
            </a:endParaRPr>
          </a:p>
        </p:txBody>
      </p:sp>
      <p:sp>
        <p:nvSpPr>
          <p:cNvPr id="22" name="Google Shape;171;p21">
            <a:extLst>
              <a:ext uri="{FF2B5EF4-FFF2-40B4-BE49-F238E27FC236}">
                <a16:creationId xmlns:a16="http://schemas.microsoft.com/office/drawing/2014/main" id="{47A2E6C6-37EA-CE4B-A7A4-2393297F2843}"/>
              </a:ext>
            </a:extLst>
          </p:cNvPr>
          <p:cNvSpPr txBox="1"/>
          <p:nvPr/>
        </p:nvSpPr>
        <p:spPr>
          <a:xfrm>
            <a:off x="5082450" y="3007302"/>
            <a:ext cx="1028700" cy="49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latin typeface="Arial" panose="020B0604020202020204" pitchFamily="34" charset="0"/>
                <a:ea typeface="Raleway"/>
                <a:cs typeface="Arial" panose="020B0604020202020204" pitchFamily="34" charset="0"/>
                <a:sym typeface="Raleway"/>
              </a:rPr>
              <a:t>3.0.8</a:t>
            </a:r>
            <a:endParaRPr sz="2400" b="1">
              <a:latin typeface="Arial" panose="020B0604020202020204" pitchFamily="34" charset="0"/>
              <a:ea typeface="Raleway"/>
              <a:cs typeface="Arial" panose="020B0604020202020204" pitchFamily="34" charset="0"/>
              <a:sym typeface="Raleway"/>
            </a:endParaRPr>
          </a:p>
        </p:txBody>
      </p:sp>
      <p:sp>
        <p:nvSpPr>
          <p:cNvPr id="23" name="Google Shape;172;p21">
            <a:extLst>
              <a:ext uri="{FF2B5EF4-FFF2-40B4-BE49-F238E27FC236}">
                <a16:creationId xmlns:a16="http://schemas.microsoft.com/office/drawing/2014/main" id="{6DD9E620-F0D8-1E47-A645-65D631393834}"/>
              </a:ext>
            </a:extLst>
          </p:cNvPr>
          <p:cNvSpPr/>
          <p:nvPr/>
        </p:nvSpPr>
        <p:spPr>
          <a:xfrm>
            <a:off x="3520350" y="3007302"/>
            <a:ext cx="390600" cy="495300"/>
          </a:xfrm>
          <a:prstGeom prst="rect">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24" name="Google Shape;173;p21">
            <a:extLst>
              <a:ext uri="{FF2B5EF4-FFF2-40B4-BE49-F238E27FC236}">
                <a16:creationId xmlns:a16="http://schemas.microsoft.com/office/drawing/2014/main" id="{65808476-B70E-094E-920A-FB168347C8D8}"/>
              </a:ext>
            </a:extLst>
          </p:cNvPr>
          <p:cNvSpPr/>
          <p:nvPr/>
        </p:nvSpPr>
        <p:spPr>
          <a:xfrm>
            <a:off x="6111075" y="3007302"/>
            <a:ext cx="1514400" cy="495300"/>
          </a:xfrm>
          <a:prstGeom prst="rect">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cxnSp>
        <p:nvCxnSpPr>
          <p:cNvPr id="25" name="Google Shape;174;p21">
            <a:extLst>
              <a:ext uri="{FF2B5EF4-FFF2-40B4-BE49-F238E27FC236}">
                <a16:creationId xmlns:a16="http://schemas.microsoft.com/office/drawing/2014/main" id="{AC5A9EBD-DDA2-584B-82BE-767F0A65BBE1}"/>
              </a:ext>
            </a:extLst>
          </p:cNvPr>
          <p:cNvCxnSpPr/>
          <p:nvPr/>
        </p:nvCxnSpPr>
        <p:spPr>
          <a:xfrm>
            <a:off x="1024800" y="3502602"/>
            <a:ext cx="0" cy="79800"/>
          </a:xfrm>
          <a:prstGeom prst="straightConnector1">
            <a:avLst/>
          </a:prstGeom>
          <a:noFill/>
          <a:ln w="38100" cap="flat" cmpd="sng">
            <a:solidFill>
              <a:schemeClr val="dk1"/>
            </a:solidFill>
            <a:prstDash val="solid"/>
            <a:round/>
            <a:headEnd type="none" w="med" len="med"/>
            <a:tailEnd type="none" w="med" len="med"/>
          </a:ln>
        </p:spPr>
      </p:cxnSp>
      <p:cxnSp>
        <p:nvCxnSpPr>
          <p:cNvPr id="26" name="Google Shape;175;p21">
            <a:extLst>
              <a:ext uri="{FF2B5EF4-FFF2-40B4-BE49-F238E27FC236}">
                <a16:creationId xmlns:a16="http://schemas.microsoft.com/office/drawing/2014/main" id="{206D6800-8AC9-CC41-91AA-B4F793EB09CF}"/>
              </a:ext>
            </a:extLst>
          </p:cNvPr>
          <p:cNvCxnSpPr/>
          <p:nvPr/>
        </p:nvCxnSpPr>
        <p:spPr>
          <a:xfrm>
            <a:off x="3006000" y="3502602"/>
            <a:ext cx="0" cy="79800"/>
          </a:xfrm>
          <a:prstGeom prst="straightConnector1">
            <a:avLst/>
          </a:prstGeom>
          <a:noFill/>
          <a:ln w="38100" cap="flat" cmpd="sng">
            <a:solidFill>
              <a:schemeClr val="dk1"/>
            </a:solidFill>
            <a:prstDash val="solid"/>
            <a:round/>
            <a:headEnd type="none" w="med" len="med"/>
            <a:tailEnd type="none" w="med" len="med"/>
          </a:ln>
        </p:spPr>
      </p:cxnSp>
      <p:cxnSp>
        <p:nvCxnSpPr>
          <p:cNvPr id="27" name="Google Shape;176;p21">
            <a:extLst>
              <a:ext uri="{FF2B5EF4-FFF2-40B4-BE49-F238E27FC236}">
                <a16:creationId xmlns:a16="http://schemas.microsoft.com/office/drawing/2014/main" id="{081A1CA7-5F6B-B842-B71B-27E857E9E396}"/>
              </a:ext>
            </a:extLst>
          </p:cNvPr>
          <p:cNvCxnSpPr/>
          <p:nvPr/>
        </p:nvCxnSpPr>
        <p:spPr>
          <a:xfrm>
            <a:off x="4396650" y="3502602"/>
            <a:ext cx="0" cy="79800"/>
          </a:xfrm>
          <a:prstGeom prst="straightConnector1">
            <a:avLst/>
          </a:prstGeom>
          <a:noFill/>
          <a:ln w="38100" cap="flat" cmpd="sng">
            <a:solidFill>
              <a:schemeClr val="dk1"/>
            </a:solidFill>
            <a:prstDash val="solid"/>
            <a:round/>
            <a:headEnd type="none" w="med" len="med"/>
            <a:tailEnd type="none" w="med" len="med"/>
          </a:ln>
        </p:spPr>
      </p:cxnSp>
      <p:cxnSp>
        <p:nvCxnSpPr>
          <p:cNvPr id="28" name="Google Shape;177;p21">
            <a:extLst>
              <a:ext uri="{FF2B5EF4-FFF2-40B4-BE49-F238E27FC236}">
                <a16:creationId xmlns:a16="http://schemas.microsoft.com/office/drawing/2014/main" id="{4ADFBE50-EB64-C948-9FBB-F52634429786}"/>
              </a:ext>
            </a:extLst>
          </p:cNvPr>
          <p:cNvCxnSpPr/>
          <p:nvPr/>
        </p:nvCxnSpPr>
        <p:spPr>
          <a:xfrm>
            <a:off x="5561075" y="3502602"/>
            <a:ext cx="0" cy="79800"/>
          </a:xfrm>
          <a:prstGeom prst="straightConnector1">
            <a:avLst/>
          </a:prstGeom>
          <a:noFill/>
          <a:ln w="38100" cap="flat" cmpd="sng">
            <a:solidFill>
              <a:schemeClr val="dk1"/>
            </a:solidFill>
            <a:prstDash val="solid"/>
            <a:round/>
            <a:headEnd type="none" w="med" len="med"/>
            <a:tailEnd type="none" w="med" len="med"/>
          </a:ln>
        </p:spPr>
      </p:cxnSp>
      <p:sp>
        <p:nvSpPr>
          <p:cNvPr id="29" name="Google Shape;165;p21">
            <a:extLst>
              <a:ext uri="{FF2B5EF4-FFF2-40B4-BE49-F238E27FC236}">
                <a16:creationId xmlns:a16="http://schemas.microsoft.com/office/drawing/2014/main" id="{3BE79D24-1348-6E41-8FEE-8756CCBC21A0}"/>
              </a:ext>
            </a:extLst>
          </p:cNvPr>
          <p:cNvSpPr txBox="1">
            <a:spLocks/>
          </p:cNvSpPr>
          <p:nvPr/>
        </p:nvSpPr>
        <p:spPr>
          <a:xfrm>
            <a:off x="742950" y="1060865"/>
            <a:ext cx="7326300" cy="1925100"/>
          </a:xfrm>
          <a:prstGeom prst="rect">
            <a:avLst/>
          </a:prstGeom>
        </p:spPr>
        <p:txBody>
          <a:bodyPr spcFirstLastPara="1" vert="horz" wrap="square" lIns="91425" tIns="91425" rIns="91425" bIns="91425" rtlCol="0" anchor="t" anchorCtr="0">
            <a:noAutofit/>
          </a:bodyPr>
          <a:lstStyle>
            <a:lvl1pPr marL="342900" indent="-342900" algn="l" defTabSz="457200" rtl="0" eaLnBrk="1" latinLnBrk="0" hangingPunct="1">
              <a:spcBef>
                <a:spcPct val="20000"/>
              </a:spcBef>
              <a:buClr>
                <a:srgbClr val="1579D1"/>
              </a:buClr>
              <a:buFont typeface="Arial"/>
              <a:buChar char="•"/>
              <a:defRPr sz="2800" kern="1200">
                <a:solidFill>
                  <a:schemeClr val="tx1"/>
                </a:solidFill>
                <a:latin typeface="Arial"/>
                <a:ea typeface="+mn-ea"/>
                <a:cs typeface="Arial"/>
              </a:defRPr>
            </a:lvl1pPr>
            <a:lvl2pPr marL="742950" indent="-285750" algn="l" defTabSz="457200" rtl="0" eaLnBrk="1" latinLnBrk="0" hangingPunct="1">
              <a:spcBef>
                <a:spcPct val="20000"/>
              </a:spcBef>
              <a:buClr>
                <a:srgbClr val="1579D1"/>
              </a:buClr>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4pPr>
            <a:lvl5pPr marL="20574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15000"/>
              </a:lnSpc>
              <a:spcBef>
                <a:spcPts val="0"/>
              </a:spcBef>
              <a:buFont typeface="Arial"/>
              <a:buNone/>
            </a:pPr>
            <a:r>
              <a:rPr lang="en-US" b="1" dirty="0">
                <a:solidFill>
                  <a:srgbClr val="6AA84F"/>
                </a:solidFill>
                <a:latin typeface="Arial" panose="020B0604020202020204" pitchFamily="34" charset="0"/>
                <a:ea typeface="Raleway"/>
                <a:cs typeface="Arial" panose="020B0604020202020204" pitchFamily="34" charset="0"/>
                <a:sym typeface="Raleway"/>
              </a:rPr>
              <a:t>3.0.x</a:t>
            </a:r>
            <a:r>
              <a:rPr lang="en-US" b="1" dirty="0">
                <a:solidFill>
                  <a:srgbClr val="1155CC"/>
                </a:solidFill>
                <a:latin typeface="Arial" panose="020B0604020202020204" pitchFamily="34" charset="0"/>
                <a:ea typeface="Raleway"/>
                <a:cs typeface="Arial" panose="020B0604020202020204" pitchFamily="34" charset="0"/>
                <a:sym typeface="Raleway"/>
              </a:rPr>
              <a:t> </a:t>
            </a:r>
            <a:r>
              <a:rPr lang="en-US" b="1" dirty="0">
                <a:solidFill>
                  <a:srgbClr val="E69138"/>
                </a:solidFill>
                <a:latin typeface="Arial" panose="020B0604020202020204" pitchFamily="34" charset="0"/>
                <a:ea typeface="Raleway"/>
                <a:cs typeface="Arial" panose="020B0604020202020204" pitchFamily="34" charset="0"/>
                <a:sym typeface="Raleway"/>
              </a:rPr>
              <a:t>&lt;=</a:t>
            </a:r>
            <a:r>
              <a:rPr lang="en-US" b="1" dirty="0">
                <a:solidFill>
                  <a:srgbClr val="1155CC"/>
                </a:solidFill>
                <a:latin typeface="Arial" panose="020B0604020202020204" pitchFamily="34" charset="0"/>
                <a:ea typeface="Raleway"/>
                <a:cs typeface="Arial" panose="020B0604020202020204" pitchFamily="34" charset="0"/>
                <a:sym typeface="Raleway"/>
              </a:rPr>
              <a:t> Mozilla Firefox </a:t>
            </a:r>
            <a:r>
              <a:rPr lang="en-US" b="1" dirty="0">
                <a:solidFill>
                  <a:srgbClr val="FF9715"/>
                </a:solidFill>
                <a:latin typeface="Arial" panose="020B0604020202020204" pitchFamily="34" charset="0"/>
                <a:ea typeface="Raleway"/>
                <a:cs typeface="Arial" panose="020B0604020202020204" pitchFamily="34" charset="0"/>
                <a:sym typeface="Raleway"/>
              </a:rPr>
              <a:t>&lt;=</a:t>
            </a:r>
            <a:r>
              <a:rPr lang="en-US" b="1" dirty="0">
                <a:solidFill>
                  <a:srgbClr val="1155CC"/>
                </a:solidFill>
                <a:latin typeface="Arial" panose="020B0604020202020204" pitchFamily="34" charset="0"/>
                <a:ea typeface="Raleway"/>
                <a:cs typeface="Arial" panose="020B0604020202020204" pitchFamily="34" charset="0"/>
                <a:sym typeface="Raleway"/>
              </a:rPr>
              <a:t> </a:t>
            </a:r>
            <a:r>
              <a:rPr lang="en-US" b="1" dirty="0">
                <a:solidFill>
                  <a:srgbClr val="6AA84F"/>
                </a:solidFill>
                <a:latin typeface="Arial" panose="020B0604020202020204" pitchFamily="34" charset="0"/>
                <a:ea typeface="Raleway"/>
                <a:cs typeface="Arial" panose="020B0604020202020204" pitchFamily="34" charset="0"/>
                <a:sym typeface="Raleway"/>
              </a:rPr>
              <a:t>3.0.8</a:t>
            </a:r>
            <a:r>
              <a:rPr lang="en-US" b="1" dirty="0">
                <a:solidFill>
                  <a:srgbClr val="1155CC"/>
                </a:solidFill>
                <a:latin typeface="Arial" panose="020B0604020202020204" pitchFamily="34" charset="0"/>
                <a:ea typeface="Raleway"/>
                <a:cs typeface="Arial" panose="020B0604020202020204" pitchFamily="34" charset="0"/>
                <a:sym typeface="Raleway"/>
              </a:rPr>
              <a:t> </a:t>
            </a:r>
          </a:p>
          <a:p>
            <a:pPr marL="0" indent="0">
              <a:lnSpc>
                <a:spcPct val="115000"/>
              </a:lnSpc>
              <a:spcBef>
                <a:spcPts val="0"/>
              </a:spcBef>
              <a:buFont typeface="Arial"/>
              <a:buNone/>
            </a:pPr>
            <a:r>
              <a:rPr lang="en-US" b="1" dirty="0">
                <a:solidFill>
                  <a:schemeClr val="tx1">
                    <a:lumMod val="50000"/>
                    <a:lumOff val="50000"/>
                  </a:schemeClr>
                </a:solidFill>
                <a:latin typeface="Arial" panose="020B0604020202020204" pitchFamily="34" charset="0"/>
                <a:ea typeface="Raleway"/>
                <a:cs typeface="Arial" panose="020B0604020202020204" pitchFamily="34" charset="0"/>
                <a:sym typeface="Raleway"/>
              </a:rPr>
              <a:t>and </a:t>
            </a:r>
          </a:p>
          <a:p>
            <a:pPr marL="0" indent="0">
              <a:lnSpc>
                <a:spcPct val="115000"/>
              </a:lnSpc>
              <a:spcBef>
                <a:spcPts val="0"/>
              </a:spcBef>
              <a:buFont typeface="Arial"/>
              <a:buNone/>
            </a:pPr>
            <a:r>
              <a:rPr lang="en-US" b="1" dirty="0">
                <a:solidFill>
                  <a:srgbClr val="1155CC"/>
                </a:solidFill>
                <a:latin typeface="Arial" panose="020B0604020202020204" pitchFamily="34" charset="0"/>
                <a:ea typeface="Raleway"/>
                <a:cs typeface="Arial" panose="020B0604020202020204" pitchFamily="34" charset="0"/>
                <a:sym typeface="Raleway"/>
              </a:rPr>
              <a:t>Mozilla Firefox </a:t>
            </a:r>
            <a:r>
              <a:rPr lang="en-US" b="1" dirty="0">
                <a:solidFill>
                  <a:srgbClr val="FF9715"/>
                </a:solidFill>
                <a:latin typeface="Arial" panose="020B0604020202020204" pitchFamily="34" charset="0"/>
                <a:ea typeface="Raleway"/>
                <a:cs typeface="Arial" panose="020B0604020202020204" pitchFamily="34" charset="0"/>
                <a:sym typeface="Raleway"/>
              </a:rPr>
              <a:t>&lt;=</a:t>
            </a:r>
            <a:r>
              <a:rPr lang="en-US" b="1" dirty="0">
                <a:solidFill>
                  <a:srgbClr val="1155CC"/>
                </a:solidFill>
                <a:latin typeface="Arial" panose="020B0604020202020204" pitchFamily="34" charset="0"/>
                <a:ea typeface="Raleway"/>
                <a:cs typeface="Arial" panose="020B0604020202020204" pitchFamily="34" charset="0"/>
                <a:sym typeface="Raleway"/>
              </a:rPr>
              <a:t> </a:t>
            </a:r>
            <a:r>
              <a:rPr lang="en-US" b="1" dirty="0">
                <a:solidFill>
                  <a:srgbClr val="6AA84F"/>
                </a:solidFill>
                <a:latin typeface="Arial" panose="020B0604020202020204" pitchFamily="34" charset="0"/>
                <a:ea typeface="Raleway"/>
                <a:cs typeface="Arial" panose="020B0604020202020204" pitchFamily="34" charset="0"/>
                <a:sym typeface="Raleway"/>
              </a:rPr>
              <a:t>3.0.1</a:t>
            </a:r>
            <a:endParaRPr lang="en-US" sz="1400" dirty="0">
              <a:solidFill>
                <a:srgbClr val="6AA84F"/>
              </a:solidFill>
              <a:latin typeface="Arial" panose="020B0604020202020204" pitchFamily="34" charset="0"/>
              <a:ea typeface="Raleway"/>
              <a:cs typeface="Arial" panose="020B0604020202020204" pitchFamily="34" charset="0"/>
              <a:sym typeface="Raleway"/>
            </a:endParaRPr>
          </a:p>
        </p:txBody>
      </p:sp>
      <p:sp>
        <p:nvSpPr>
          <p:cNvPr id="15" name="TextBox 14">
            <a:extLst>
              <a:ext uri="{FF2B5EF4-FFF2-40B4-BE49-F238E27FC236}">
                <a16:creationId xmlns:a16="http://schemas.microsoft.com/office/drawing/2014/main" id="{808C8A02-9495-AB4E-A464-8EF61EF0D5A4}"/>
              </a:ext>
            </a:extLst>
          </p:cNvPr>
          <p:cNvSpPr txBox="1"/>
          <p:nvPr/>
        </p:nvSpPr>
        <p:spPr>
          <a:xfrm>
            <a:off x="8850781" y="4689650"/>
            <a:ext cx="352486"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13</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14420809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oogle Shape;184;p22">
            <a:extLst>
              <a:ext uri="{FF2B5EF4-FFF2-40B4-BE49-F238E27FC236}">
                <a16:creationId xmlns:a16="http://schemas.microsoft.com/office/drawing/2014/main" id="{12F4749F-75A2-4E4F-998B-6430390C5439}"/>
              </a:ext>
            </a:extLst>
          </p:cNvPr>
          <p:cNvPicPr preferRelativeResize="0"/>
          <p:nvPr/>
        </p:nvPicPr>
        <p:blipFill>
          <a:blip r:embed="rId2">
            <a:alphaModFix/>
          </a:blip>
          <a:stretch>
            <a:fillRect/>
          </a:stretch>
        </p:blipFill>
        <p:spPr>
          <a:xfrm>
            <a:off x="394537" y="848412"/>
            <a:ext cx="8354925" cy="4095063"/>
          </a:xfrm>
          <a:prstGeom prst="rect">
            <a:avLst/>
          </a:prstGeom>
          <a:noFill/>
          <a:ln>
            <a:noFill/>
          </a:ln>
        </p:spPr>
      </p:pic>
      <p:sp>
        <p:nvSpPr>
          <p:cNvPr id="2" name="Title 1"/>
          <p:cNvSpPr>
            <a:spLocks noGrp="1"/>
          </p:cNvSpPr>
          <p:nvPr>
            <p:ph type="title"/>
          </p:nvPr>
        </p:nvSpPr>
        <p:spPr/>
        <p:txBody>
          <a:bodyPr/>
          <a:lstStyle/>
          <a:p>
            <a:r>
              <a:rPr lang="en-CA" b="1" dirty="0"/>
              <a:t>Example 3</a:t>
            </a:r>
            <a:endParaRPr lang="en-US" b="1" dirty="0"/>
          </a:p>
        </p:txBody>
      </p:sp>
      <p:pic>
        <p:nvPicPr>
          <p:cNvPr id="8" name="Picture 7">
            <a:extLst>
              <a:ext uri="{FF2B5EF4-FFF2-40B4-BE49-F238E27FC236}">
                <a16:creationId xmlns:a16="http://schemas.microsoft.com/office/drawing/2014/main" id="{250387BF-2A83-334B-9F36-6F0E33EE0B50}"/>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pic>
        <p:nvPicPr>
          <p:cNvPr id="7" name="Picture 6">
            <a:extLst>
              <a:ext uri="{FF2B5EF4-FFF2-40B4-BE49-F238E27FC236}">
                <a16:creationId xmlns:a16="http://schemas.microsoft.com/office/drawing/2014/main" id="{F1890817-CDB7-2A44-B123-EEF61B6FD0CF}"/>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sp>
        <p:nvSpPr>
          <p:cNvPr id="11" name="TextBox 10">
            <a:extLst>
              <a:ext uri="{FF2B5EF4-FFF2-40B4-BE49-F238E27FC236}">
                <a16:creationId xmlns:a16="http://schemas.microsoft.com/office/drawing/2014/main" id="{2055F2CF-5E91-0944-95B9-7DB3842F59B7}"/>
              </a:ext>
            </a:extLst>
          </p:cNvPr>
          <p:cNvSpPr txBox="1"/>
          <p:nvPr/>
        </p:nvSpPr>
        <p:spPr>
          <a:xfrm>
            <a:off x="8850781" y="4689650"/>
            <a:ext cx="352486"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14</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42198242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CVE-2017-5948 Description</a:t>
            </a:r>
            <a:endParaRPr lang="en-US" b="1" dirty="0"/>
          </a:p>
        </p:txBody>
      </p:sp>
      <p:sp>
        <p:nvSpPr>
          <p:cNvPr id="3" name="Content Placeholder 2"/>
          <p:cNvSpPr>
            <a:spLocks noGrp="1"/>
          </p:cNvSpPr>
          <p:nvPr>
            <p:ph idx="1"/>
          </p:nvPr>
        </p:nvSpPr>
        <p:spPr>
          <a:xfrm>
            <a:off x="451951" y="978478"/>
            <a:ext cx="8234849" cy="3394472"/>
          </a:xfrm>
        </p:spPr>
        <p:txBody>
          <a:bodyPr>
            <a:noAutofit/>
          </a:bodyPr>
          <a:lstStyle/>
          <a:p>
            <a:pPr marL="0" lvl="0" indent="0" algn="ctr">
              <a:spcBef>
                <a:spcPts val="600"/>
              </a:spcBef>
              <a:buNone/>
            </a:pPr>
            <a:r>
              <a:rPr lang="en-US" sz="1800" dirty="0">
                <a:solidFill>
                  <a:schemeClr val="tx1">
                    <a:lumMod val="50000"/>
                    <a:lumOff val="50000"/>
                  </a:schemeClr>
                </a:solidFill>
              </a:rPr>
              <a:t>An issue was discovered on </a:t>
            </a:r>
            <a:r>
              <a:rPr lang="en-US" sz="3200" b="1" dirty="0">
                <a:solidFill>
                  <a:srgbClr val="1155CC"/>
                </a:solidFill>
              </a:rPr>
              <a:t>OnePlus One, X, 2, 3, and 3T</a:t>
            </a:r>
            <a:r>
              <a:rPr lang="en-US" sz="3200" dirty="0"/>
              <a:t> </a:t>
            </a:r>
            <a:r>
              <a:rPr lang="en-US" sz="1800" dirty="0">
                <a:solidFill>
                  <a:schemeClr val="tx1">
                    <a:lumMod val="50000"/>
                    <a:lumOff val="50000"/>
                  </a:schemeClr>
                </a:solidFill>
              </a:rPr>
              <a:t>devices. </a:t>
            </a:r>
            <a:r>
              <a:rPr lang="en-US" sz="3200" b="1" dirty="0" err="1">
                <a:solidFill>
                  <a:srgbClr val="1155CC"/>
                </a:solidFill>
              </a:rPr>
              <a:t>OxygenOS</a:t>
            </a:r>
            <a:r>
              <a:rPr lang="en-US" sz="3200" b="1" dirty="0">
                <a:solidFill>
                  <a:srgbClr val="1155CC"/>
                </a:solidFill>
              </a:rPr>
              <a:t> and </a:t>
            </a:r>
            <a:r>
              <a:rPr lang="en-US" sz="3200" b="1" dirty="0" err="1">
                <a:solidFill>
                  <a:srgbClr val="1155CC"/>
                </a:solidFill>
              </a:rPr>
              <a:t>HydrogenOS</a:t>
            </a:r>
            <a:r>
              <a:rPr lang="en-US" sz="3200" dirty="0"/>
              <a:t> </a:t>
            </a:r>
            <a:r>
              <a:rPr lang="en-US" sz="1800" dirty="0">
                <a:solidFill>
                  <a:schemeClr val="tx1">
                    <a:lumMod val="50000"/>
                    <a:lumOff val="50000"/>
                  </a:schemeClr>
                </a:solidFill>
              </a:rPr>
              <a:t>are vulnerable to downgrade attacks. This is due to a lenient 'updater-script' in OTAs that does not check that the current version is lower than or equal to the given image's. Downgrades can occur even on locked bootloaders and without triggering a factory reset, allowing for exploitation of now-patched vulnerabilities with access to user data. This vulnerability can be exploited by a Man-in-the-Middle (</a:t>
            </a:r>
            <a:r>
              <a:rPr lang="en-US" sz="1800" dirty="0" err="1">
                <a:solidFill>
                  <a:schemeClr val="tx1">
                    <a:lumMod val="50000"/>
                    <a:lumOff val="50000"/>
                  </a:schemeClr>
                </a:solidFill>
              </a:rPr>
              <a:t>MiTM</a:t>
            </a:r>
            <a:r>
              <a:rPr lang="en-US" sz="1800" dirty="0">
                <a:solidFill>
                  <a:schemeClr val="tx1">
                    <a:lumMod val="50000"/>
                    <a:lumOff val="50000"/>
                  </a:schemeClr>
                </a:solidFill>
              </a:rPr>
              <a:t>) attacker targeting the update process. This is possible because the update transaction does not occur over TLS (CVE-2016-10370). In addition, a physical attacker can reboot the phone into recovery, and then use '</a:t>
            </a:r>
            <a:r>
              <a:rPr lang="en-US" sz="1800" dirty="0" err="1">
                <a:solidFill>
                  <a:schemeClr val="tx1">
                    <a:lumMod val="50000"/>
                    <a:lumOff val="50000"/>
                  </a:schemeClr>
                </a:solidFill>
              </a:rPr>
              <a:t>adb</a:t>
            </a:r>
            <a:r>
              <a:rPr lang="en-US" sz="1800" dirty="0">
                <a:solidFill>
                  <a:schemeClr val="tx1">
                    <a:lumMod val="50000"/>
                    <a:lumOff val="50000"/>
                  </a:schemeClr>
                </a:solidFill>
              </a:rPr>
              <a:t> sideload' to push the OTA (on OnePlus 3/3T 'Secure Start-up' must be off).</a:t>
            </a:r>
          </a:p>
        </p:txBody>
      </p:sp>
      <p:sp>
        <p:nvSpPr>
          <p:cNvPr id="5" name="TextBox 4">
            <a:extLst>
              <a:ext uri="{FF2B5EF4-FFF2-40B4-BE49-F238E27FC236}">
                <a16:creationId xmlns:a16="http://schemas.microsoft.com/office/drawing/2014/main" id="{74A12CF4-433C-8B44-93C9-252034C10987}"/>
              </a:ext>
            </a:extLst>
          </p:cNvPr>
          <p:cNvSpPr txBox="1"/>
          <p:nvPr/>
        </p:nvSpPr>
        <p:spPr>
          <a:xfrm>
            <a:off x="8850781" y="4689650"/>
            <a:ext cx="352486"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15</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13613103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Keyword Tagging (example 3)</a:t>
            </a:r>
            <a:endParaRPr lang="en-US" b="1" dirty="0"/>
          </a:p>
        </p:txBody>
      </p:sp>
      <p:sp>
        <p:nvSpPr>
          <p:cNvPr id="6" name="Google Shape;197;p24">
            <a:extLst>
              <a:ext uri="{FF2B5EF4-FFF2-40B4-BE49-F238E27FC236}">
                <a16:creationId xmlns:a16="http://schemas.microsoft.com/office/drawing/2014/main" id="{CCED1244-05FB-9E48-A811-378E48273CC2}"/>
              </a:ext>
            </a:extLst>
          </p:cNvPr>
          <p:cNvSpPr txBox="1">
            <a:spLocks/>
          </p:cNvSpPr>
          <p:nvPr/>
        </p:nvSpPr>
        <p:spPr>
          <a:xfrm>
            <a:off x="778500" y="1224363"/>
            <a:ext cx="7587000" cy="3258600"/>
          </a:xfrm>
          <a:prstGeom prst="rect">
            <a:avLst/>
          </a:prstGeom>
        </p:spPr>
        <p:txBody>
          <a:bodyPr spcFirstLastPara="1" vert="horz" wrap="square" lIns="91425" tIns="91425" rIns="91425" bIns="91425" rtlCol="0" anchor="t" anchorCtr="0">
            <a:noAutofit/>
          </a:bodyPr>
          <a:lstStyle>
            <a:lvl1pPr marL="342900" indent="-342900" algn="l" defTabSz="457200" rtl="0" eaLnBrk="1" latinLnBrk="0" hangingPunct="1">
              <a:spcBef>
                <a:spcPct val="20000"/>
              </a:spcBef>
              <a:buClr>
                <a:srgbClr val="1579D1"/>
              </a:buClr>
              <a:buFont typeface="Arial"/>
              <a:buChar char="•"/>
              <a:defRPr sz="2800" kern="1200">
                <a:solidFill>
                  <a:schemeClr val="tx1"/>
                </a:solidFill>
                <a:latin typeface="Arial"/>
                <a:ea typeface="+mn-ea"/>
                <a:cs typeface="Arial"/>
              </a:defRPr>
            </a:lvl1pPr>
            <a:lvl2pPr marL="742950" indent="-285750" algn="l" defTabSz="457200" rtl="0" eaLnBrk="1" latinLnBrk="0" hangingPunct="1">
              <a:spcBef>
                <a:spcPct val="20000"/>
              </a:spcBef>
              <a:buClr>
                <a:srgbClr val="1579D1"/>
              </a:buClr>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4pPr>
            <a:lvl5pPr marL="20574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15000"/>
              </a:lnSpc>
              <a:spcBef>
                <a:spcPts val="0"/>
              </a:spcBef>
              <a:buFont typeface="Arial"/>
              <a:buNone/>
            </a:pPr>
            <a:r>
              <a:rPr lang="en-US" b="1" dirty="0">
                <a:solidFill>
                  <a:srgbClr val="1155CC"/>
                </a:solidFill>
                <a:latin typeface="Arial" panose="020B0604020202020204" pitchFamily="34" charset="0"/>
                <a:ea typeface="Raleway"/>
                <a:cs typeface="Arial" panose="020B0604020202020204" pitchFamily="34" charset="0"/>
                <a:sym typeface="Raleway"/>
              </a:rPr>
              <a:t>OnePlus One   ,   X   ,   2   ,   3   ,   and   ,   3T</a:t>
            </a:r>
          </a:p>
          <a:p>
            <a:pPr marL="0" indent="0">
              <a:lnSpc>
                <a:spcPct val="115000"/>
              </a:lnSpc>
              <a:spcBef>
                <a:spcPts val="0"/>
              </a:spcBef>
              <a:buFont typeface="Arial"/>
              <a:buNone/>
            </a:pPr>
            <a:endParaRPr lang="en-US" b="1" dirty="0">
              <a:solidFill>
                <a:srgbClr val="1155CC"/>
              </a:solidFill>
              <a:latin typeface="Arial" panose="020B0604020202020204" pitchFamily="34" charset="0"/>
              <a:ea typeface="Raleway"/>
              <a:cs typeface="Arial" panose="020B0604020202020204" pitchFamily="34" charset="0"/>
              <a:sym typeface="Raleway"/>
            </a:endParaRPr>
          </a:p>
          <a:p>
            <a:pPr marL="0" indent="0" algn="ctr">
              <a:lnSpc>
                <a:spcPct val="115000"/>
              </a:lnSpc>
              <a:spcBef>
                <a:spcPts val="0"/>
              </a:spcBef>
              <a:buFont typeface="Arial"/>
              <a:buNone/>
            </a:pPr>
            <a:r>
              <a:rPr lang="en-US" b="1" dirty="0">
                <a:solidFill>
                  <a:srgbClr val="1155CC"/>
                </a:solidFill>
                <a:latin typeface="Arial" panose="020B0604020202020204" pitchFamily="34" charset="0"/>
                <a:ea typeface="Raleway"/>
                <a:cs typeface="Arial" panose="020B0604020202020204" pitchFamily="34" charset="0"/>
                <a:sym typeface="Raleway"/>
              </a:rPr>
              <a:t>. . .</a:t>
            </a:r>
          </a:p>
          <a:p>
            <a:pPr marL="0" indent="0">
              <a:lnSpc>
                <a:spcPct val="115000"/>
              </a:lnSpc>
              <a:spcBef>
                <a:spcPts val="0"/>
              </a:spcBef>
              <a:buFont typeface="Arial"/>
              <a:buNone/>
            </a:pPr>
            <a:endParaRPr lang="en-US" b="1" dirty="0">
              <a:solidFill>
                <a:srgbClr val="1155CC"/>
              </a:solidFill>
              <a:latin typeface="Arial" panose="020B0604020202020204" pitchFamily="34" charset="0"/>
              <a:ea typeface="Raleway"/>
              <a:cs typeface="Arial" panose="020B0604020202020204" pitchFamily="34" charset="0"/>
              <a:sym typeface="Raleway"/>
            </a:endParaRPr>
          </a:p>
          <a:p>
            <a:pPr marL="0" indent="0">
              <a:lnSpc>
                <a:spcPct val="115000"/>
              </a:lnSpc>
              <a:spcBef>
                <a:spcPts val="0"/>
              </a:spcBef>
              <a:buFont typeface="Arial"/>
              <a:buNone/>
            </a:pPr>
            <a:r>
              <a:rPr lang="en-US" b="1" dirty="0" err="1">
                <a:solidFill>
                  <a:srgbClr val="1155CC"/>
                </a:solidFill>
                <a:latin typeface="Arial" panose="020B0604020202020204" pitchFamily="34" charset="0"/>
                <a:ea typeface="Raleway"/>
                <a:cs typeface="Arial" panose="020B0604020202020204" pitchFamily="34" charset="0"/>
                <a:sym typeface="Raleway"/>
              </a:rPr>
              <a:t>OxygenOS</a:t>
            </a:r>
            <a:r>
              <a:rPr lang="en-US" b="1" dirty="0">
                <a:solidFill>
                  <a:srgbClr val="1155CC"/>
                </a:solidFill>
                <a:latin typeface="Arial" panose="020B0604020202020204" pitchFamily="34" charset="0"/>
                <a:ea typeface="Raleway"/>
                <a:cs typeface="Arial" panose="020B0604020202020204" pitchFamily="34" charset="0"/>
                <a:sym typeface="Raleway"/>
              </a:rPr>
              <a:t> and </a:t>
            </a:r>
            <a:r>
              <a:rPr lang="en-US" b="1" dirty="0" err="1">
                <a:solidFill>
                  <a:srgbClr val="1155CC"/>
                </a:solidFill>
                <a:latin typeface="Arial" panose="020B0604020202020204" pitchFamily="34" charset="0"/>
                <a:ea typeface="Raleway"/>
                <a:cs typeface="Arial" panose="020B0604020202020204" pitchFamily="34" charset="0"/>
                <a:sym typeface="Raleway"/>
              </a:rPr>
              <a:t>HydrogenOS</a:t>
            </a:r>
            <a:endParaRPr lang="en-US" b="1" dirty="0">
              <a:solidFill>
                <a:srgbClr val="1155CC"/>
              </a:solidFill>
              <a:latin typeface="Arial" panose="020B0604020202020204" pitchFamily="34" charset="0"/>
              <a:ea typeface="Raleway"/>
              <a:cs typeface="Arial" panose="020B0604020202020204" pitchFamily="34" charset="0"/>
              <a:sym typeface="Raleway"/>
            </a:endParaRPr>
          </a:p>
        </p:txBody>
      </p:sp>
      <p:sp>
        <p:nvSpPr>
          <p:cNvPr id="7" name="Google Shape;200;p24">
            <a:extLst>
              <a:ext uri="{FF2B5EF4-FFF2-40B4-BE49-F238E27FC236}">
                <a16:creationId xmlns:a16="http://schemas.microsoft.com/office/drawing/2014/main" id="{9159F8CE-E5DA-034D-A709-4C9DF3CBD4BE}"/>
              </a:ext>
            </a:extLst>
          </p:cNvPr>
          <p:cNvSpPr txBox="1"/>
          <p:nvPr/>
        </p:nvSpPr>
        <p:spPr>
          <a:xfrm>
            <a:off x="778500" y="3554075"/>
            <a:ext cx="5715000" cy="41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rgbClr val="6AA84F"/>
                </a:solidFill>
                <a:latin typeface="Arial" panose="020B0604020202020204" pitchFamily="34" charset="0"/>
                <a:ea typeface="Lato"/>
                <a:cs typeface="Arial" panose="020B0604020202020204" pitchFamily="34" charset="0"/>
                <a:sym typeface="Lato"/>
              </a:rPr>
              <a:t>         </a:t>
            </a:r>
            <a:r>
              <a:rPr lang="en" sz="2400" b="1" dirty="0" err="1">
                <a:solidFill>
                  <a:srgbClr val="CC0000"/>
                </a:solidFill>
                <a:latin typeface="Arial" panose="020B0604020202020204" pitchFamily="34" charset="0"/>
                <a:ea typeface="Lato"/>
                <a:cs typeface="Arial" panose="020B0604020202020204" pitchFamily="34" charset="0"/>
                <a:sym typeface="Lato"/>
              </a:rPr>
              <a:t>pn</a:t>
            </a:r>
            <a:r>
              <a:rPr lang="en" sz="2400" b="1" dirty="0">
                <a:solidFill>
                  <a:srgbClr val="CC0000"/>
                </a:solidFill>
                <a:latin typeface="Arial" panose="020B0604020202020204" pitchFamily="34" charset="0"/>
                <a:ea typeface="Lato"/>
                <a:cs typeface="Arial" panose="020B0604020202020204" pitchFamily="34" charset="0"/>
                <a:sym typeface="Lato"/>
              </a:rPr>
              <a:t>           </a:t>
            </a:r>
            <a:r>
              <a:rPr lang="en" sz="2400" b="1" dirty="0" err="1">
                <a:solidFill>
                  <a:srgbClr val="677480"/>
                </a:solidFill>
                <a:latin typeface="Arial" panose="020B0604020202020204" pitchFamily="34" charset="0"/>
                <a:ea typeface="Lato"/>
                <a:cs typeface="Arial" panose="020B0604020202020204" pitchFamily="34" charset="0"/>
                <a:sym typeface="Lato"/>
              </a:rPr>
              <a:t>sp</a:t>
            </a:r>
            <a:r>
              <a:rPr lang="en" sz="2400" b="1" dirty="0">
                <a:solidFill>
                  <a:srgbClr val="677480"/>
                </a:solidFill>
                <a:latin typeface="Arial" panose="020B0604020202020204" pitchFamily="34" charset="0"/>
                <a:ea typeface="Lato"/>
                <a:cs typeface="Arial" panose="020B0604020202020204" pitchFamily="34" charset="0"/>
                <a:sym typeface="Lato"/>
              </a:rPr>
              <a:t>             </a:t>
            </a:r>
            <a:r>
              <a:rPr lang="en" sz="2400" b="1" dirty="0" err="1">
                <a:solidFill>
                  <a:srgbClr val="CC0000"/>
                </a:solidFill>
                <a:latin typeface="Arial" panose="020B0604020202020204" pitchFamily="34" charset="0"/>
                <a:ea typeface="Lato"/>
                <a:cs typeface="Arial" panose="020B0604020202020204" pitchFamily="34" charset="0"/>
                <a:sym typeface="Lato"/>
              </a:rPr>
              <a:t>pn</a:t>
            </a:r>
            <a:endParaRPr sz="2400" b="1" dirty="0">
              <a:solidFill>
                <a:srgbClr val="CC0000"/>
              </a:solidFill>
              <a:latin typeface="Arial" panose="020B0604020202020204" pitchFamily="34" charset="0"/>
              <a:ea typeface="Lato"/>
              <a:cs typeface="Arial" panose="020B0604020202020204" pitchFamily="34" charset="0"/>
              <a:sym typeface="Lato"/>
            </a:endParaRPr>
          </a:p>
        </p:txBody>
      </p:sp>
      <p:sp>
        <p:nvSpPr>
          <p:cNvPr id="10" name="Google Shape;199;p24">
            <a:extLst>
              <a:ext uri="{FF2B5EF4-FFF2-40B4-BE49-F238E27FC236}">
                <a16:creationId xmlns:a16="http://schemas.microsoft.com/office/drawing/2014/main" id="{154DA934-5080-A842-8261-EAC5BC4E3D13}"/>
              </a:ext>
            </a:extLst>
          </p:cNvPr>
          <p:cNvSpPr txBox="1"/>
          <p:nvPr/>
        </p:nvSpPr>
        <p:spPr>
          <a:xfrm>
            <a:off x="778500" y="1610843"/>
            <a:ext cx="8849700" cy="59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dirty="0">
                <a:solidFill>
                  <a:srgbClr val="CC0000"/>
                </a:solidFill>
                <a:latin typeface="Arial" panose="020B0604020202020204" pitchFamily="34" charset="0"/>
                <a:ea typeface="Lato"/>
                <a:cs typeface="Arial" panose="020B0604020202020204" pitchFamily="34" charset="0"/>
                <a:sym typeface="Lato"/>
              </a:rPr>
              <a:t>      </a:t>
            </a:r>
            <a:r>
              <a:rPr lang="en" sz="2400" b="1" dirty="0" err="1">
                <a:solidFill>
                  <a:srgbClr val="CC0000"/>
                </a:solidFill>
                <a:latin typeface="Arial" panose="020B0604020202020204" pitchFamily="34" charset="0"/>
                <a:ea typeface="Lato"/>
                <a:cs typeface="Arial" panose="020B0604020202020204" pitchFamily="34" charset="0"/>
                <a:sym typeface="Lato"/>
              </a:rPr>
              <a:t>pn</a:t>
            </a:r>
            <a:r>
              <a:rPr lang="en" sz="2400" b="1" dirty="0">
                <a:solidFill>
                  <a:srgbClr val="CC0000"/>
                </a:solidFill>
                <a:latin typeface="Arial" panose="020B0604020202020204" pitchFamily="34" charset="0"/>
                <a:ea typeface="Lato"/>
                <a:cs typeface="Arial" panose="020B0604020202020204" pitchFamily="34" charset="0"/>
                <a:sym typeface="Lato"/>
              </a:rPr>
              <a:t>          </a:t>
            </a:r>
            <a:r>
              <a:rPr lang="en" sz="2400" b="1" dirty="0" err="1">
                <a:solidFill>
                  <a:srgbClr val="CC0000"/>
                </a:solidFill>
                <a:latin typeface="Arial" panose="020B0604020202020204" pitchFamily="34" charset="0"/>
                <a:ea typeface="Lato"/>
                <a:cs typeface="Arial" panose="020B0604020202020204" pitchFamily="34" charset="0"/>
                <a:sym typeface="Lato"/>
              </a:rPr>
              <a:t>pn</a:t>
            </a:r>
            <a:r>
              <a:rPr lang="en" sz="2400" b="1" dirty="0">
                <a:solidFill>
                  <a:srgbClr val="CC0000"/>
                </a:solidFill>
                <a:latin typeface="Arial" panose="020B0604020202020204" pitchFamily="34" charset="0"/>
                <a:ea typeface="Lato"/>
                <a:cs typeface="Arial" panose="020B0604020202020204" pitchFamily="34" charset="0"/>
                <a:sym typeface="Lato"/>
              </a:rPr>
              <a:t>    </a:t>
            </a:r>
            <a:r>
              <a:rPr lang="en" sz="2400" b="1" dirty="0" err="1">
                <a:solidFill>
                  <a:srgbClr val="677480"/>
                </a:solidFill>
                <a:latin typeface="Arial" panose="020B0604020202020204" pitchFamily="34" charset="0"/>
                <a:ea typeface="Lato"/>
                <a:cs typeface="Arial" panose="020B0604020202020204" pitchFamily="34" charset="0"/>
                <a:sym typeface="Lato"/>
              </a:rPr>
              <a:t>sp</a:t>
            </a:r>
            <a:r>
              <a:rPr lang="en" sz="2400" b="1" dirty="0">
                <a:solidFill>
                  <a:srgbClr val="CC0000"/>
                </a:solidFill>
                <a:latin typeface="Arial" panose="020B0604020202020204" pitchFamily="34" charset="0"/>
                <a:ea typeface="Lato"/>
                <a:cs typeface="Arial" panose="020B0604020202020204" pitchFamily="34" charset="0"/>
                <a:sym typeface="Lato"/>
              </a:rPr>
              <a:t> </a:t>
            </a:r>
            <a:r>
              <a:rPr lang="en" sz="2400" b="1" dirty="0" err="1">
                <a:solidFill>
                  <a:srgbClr val="CC0000"/>
                </a:solidFill>
                <a:latin typeface="Arial" panose="020B0604020202020204" pitchFamily="34" charset="0"/>
                <a:ea typeface="Lato"/>
                <a:cs typeface="Arial" panose="020B0604020202020204" pitchFamily="34" charset="0"/>
                <a:sym typeface="Lato"/>
              </a:rPr>
              <a:t>pn</a:t>
            </a:r>
            <a:r>
              <a:rPr lang="en" sz="2400" b="1" dirty="0">
                <a:solidFill>
                  <a:srgbClr val="CC0000"/>
                </a:solidFill>
                <a:latin typeface="Arial" panose="020B0604020202020204" pitchFamily="34" charset="0"/>
                <a:ea typeface="Lato"/>
                <a:cs typeface="Arial" panose="020B0604020202020204" pitchFamily="34" charset="0"/>
                <a:sym typeface="Lato"/>
              </a:rPr>
              <a:t> </a:t>
            </a:r>
            <a:r>
              <a:rPr lang="en" sz="2400" b="1" dirty="0" err="1">
                <a:solidFill>
                  <a:srgbClr val="677480"/>
                </a:solidFill>
                <a:latin typeface="Arial" panose="020B0604020202020204" pitchFamily="34" charset="0"/>
                <a:ea typeface="Lato"/>
                <a:cs typeface="Arial" panose="020B0604020202020204" pitchFamily="34" charset="0"/>
                <a:sym typeface="Lato"/>
              </a:rPr>
              <a:t>sp</a:t>
            </a:r>
            <a:r>
              <a:rPr lang="en" sz="2400" b="1" dirty="0">
                <a:solidFill>
                  <a:srgbClr val="CC0000"/>
                </a:solidFill>
                <a:latin typeface="Arial" panose="020B0604020202020204" pitchFamily="34" charset="0"/>
                <a:ea typeface="Lato"/>
                <a:cs typeface="Arial" panose="020B0604020202020204" pitchFamily="34" charset="0"/>
                <a:sym typeface="Lato"/>
              </a:rPr>
              <a:t> </a:t>
            </a:r>
            <a:r>
              <a:rPr lang="en" sz="2400" b="1" dirty="0" err="1">
                <a:solidFill>
                  <a:srgbClr val="CC0000"/>
                </a:solidFill>
                <a:latin typeface="Arial" panose="020B0604020202020204" pitchFamily="34" charset="0"/>
                <a:ea typeface="Lato"/>
                <a:cs typeface="Arial" panose="020B0604020202020204" pitchFamily="34" charset="0"/>
                <a:sym typeface="Lato"/>
              </a:rPr>
              <a:t>pn</a:t>
            </a:r>
            <a:r>
              <a:rPr lang="en" sz="2400" b="1" dirty="0">
                <a:solidFill>
                  <a:srgbClr val="CC0000"/>
                </a:solidFill>
                <a:latin typeface="Arial" panose="020B0604020202020204" pitchFamily="34" charset="0"/>
                <a:ea typeface="Lato"/>
                <a:cs typeface="Arial" panose="020B0604020202020204" pitchFamily="34" charset="0"/>
                <a:sym typeface="Lato"/>
              </a:rPr>
              <a:t> </a:t>
            </a:r>
            <a:r>
              <a:rPr lang="en" sz="2400" b="1" dirty="0" err="1">
                <a:solidFill>
                  <a:srgbClr val="677480"/>
                </a:solidFill>
                <a:latin typeface="Arial" panose="020B0604020202020204" pitchFamily="34" charset="0"/>
                <a:ea typeface="Lato"/>
                <a:cs typeface="Arial" panose="020B0604020202020204" pitchFamily="34" charset="0"/>
                <a:sym typeface="Lato"/>
              </a:rPr>
              <a:t>sp</a:t>
            </a:r>
            <a:r>
              <a:rPr lang="en" sz="2400" b="1" dirty="0">
                <a:solidFill>
                  <a:srgbClr val="CC0000"/>
                </a:solidFill>
                <a:latin typeface="Arial" panose="020B0604020202020204" pitchFamily="34" charset="0"/>
                <a:ea typeface="Lato"/>
                <a:cs typeface="Arial" panose="020B0604020202020204" pitchFamily="34" charset="0"/>
                <a:sym typeface="Lato"/>
              </a:rPr>
              <a:t> </a:t>
            </a:r>
            <a:r>
              <a:rPr lang="en" sz="2400" b="1" dirty="0" err="1">
                <a:solidFill>
                  <a:srgbClr val="CC0000"/>
                </a:solidFill>
                <a:latin typeface="Arial" panose="020B0604020202020204" pitchFamily="34" charset="0"/>
                <a:ea typeface="Lato"/>
                <a:cs typeface="Arial" panose="020B0604020202020204" pitchFamily="34" charset="0"/>
                <a:sym typeface="Lato"/>
              </a:rPr>
              <a:t>pn</a:t>
            </a:r>
            <a:r>
              <a:rPr lang="en" sz="2400" b="1" dirty="0">
                <a:solidFill>
                  <a:srgbClr val="CC0000"/>
                </a:solidFill>
                <a:latin typeface="Arial" panose="020B0604020202020204" pitchFamily="34" charset="0"/>
                <a:ea typeface="Lato"/>
                <a:cs typeface="Arial" panose="020B0604020202020204" pitchFamily="34" charset="0"/>
                <a:sym typeface="Lato"/>
              </a:rPr>
              <a:t> </a:t>
            </a:r>
            <a:r>
              <a:rPr lang="en" sz="2400" b="1" dirty="0" err="1">
                <a:solidFill>
                  <a:srgbClr val="677480"/>
                </a:solidFill>
                <a:latin typeface="Arial" panose="020B0604020202020204" pitchFamily="34" charset="0"/>
                <a:ea typeface="Lato"/>
                <a:cs typeface="Arial" panose="020B0604020202020204" pitchFamily="34" charset="0"/>
                <a:sym typeface="Lato"/>
              </a:rPr>
              <a:t>sp</a:t>
            </a:r>
            <a:r>
              <a:rPr lang="en" sz="2400" b="1" dirty="0">
                <a:solidFill>
                  <a:srgbClr val="677480"/>
                </a:solidFill>
                <a:latin typeface="Arial" panose="020B0604020202020204" pitchFamily="34" charset="0"/>
                <a:ea typeface="Lato"/>
                <a:cs typeface="Arial" panose="020B0604020202020204" pitchFamily="34" charset="0"/>
                <a:sym typeface="Lato"/>
              </a:rPr>
              <a:t>   </a:t>
            </a:r>
            <a:r>
              <a:rPr lang="en" sz="2400" b="1" dirty="0" err="1">
                <a:solidFill>
                  <a:srgbClr val="677480"/>
                </a:solidFill>
                <a:latin typeface="Arial" panose="020B0604020202020204" pitchFamily="34" charset="0"/>
                <a:ea typeface="Lato"/>
                <a:cs typeface="Arial" panose="020B0604020202020204" pitchFamily="34" charset="0"/>
                <a:sym typeface="Lato"/>
              </a:rPr>
              <a:t>sp</a:t>
            </a:r>
            <a:r>
              <a:rPr lang="en" sz="2400" b="1" dirty="0">
                <a:solidFill>
                  <a:srgbClr val="677480"/>
                </a:solidFill>
                <a:latin typeface="Arial" panose="020B0604020202020204" pitchFamily="34" charset="0"/>
                <a:ea typeface="Lato"/>
                <a:cs typeface="Arial" panose="020B0604020202020204" pitchFamily="34" charset="0"/>
                <a:sym typeface="Lato"/>
              </a:rPr>
              <a:t>    </a:t>
            </a:r>
            <a:r>
              <a:rPr lang="en" sz="2400" b="1" dirty="0" err="1">
                <a:solidFill>
                  <a:srgbClr val="677480"/>
                </a:solidFill>
                <a:latin typeface="Arial" panose="020B0604020202020204" pitchFamily="34" charset="0"/>
                <a:ea typeface="Lato"/>
                <a:cs typeface="Arial" panose="020B0604020202020204" pitchFamily="34" charset="0"/>
                <a:sym typeface="Lato"/>
              </a:rPr>
              <a:t>sp</a:t>
            </a:r>
            <a:r>
              <a:rPr lang="en" sz="2400" b="1" dirty="0">
                <a:solidFill>
                  <a:srgbClr val="677480"/>
                </a:solidFill>
                <a:latin typeface="Arial" panose="020B0604020202020204" pitchFamily="34" charset="0"/>
                <a:ea typeface="Lato"/>
                <a:cs typeface="Arial" panose="020B0604020202020204" pitchFamily="34" charset="0"/>
                <a:sym typeface="Lato"/>
              </a:rPr>
              <a:t>  </a:t>
            </a:r>
            <a:r>
              <a:rPr lang="en" sz="2400" b="1" dirty="0" err="1">
                <a:solidFill>
                  <a:srgbClr val="CC0000"/>
                </a:solidFill>
                <a:latin typeface="Arial" panose="020B0604020202020204" pitchFamily="34" charset="0"/>
                <a:ea typeface="Lato"/>
                <a:cs typeface="Arial" panose="020B0604020202020204" pitchFamily="34" charset="0"/>
                <a:sym typeface="Lato"/>
              </a:rPr>
              <a:t>pn</a:t>
            </a:r>
            <a:endParaRPr sz="2400" b="1" dirty="0">
              <a:solidFill>
                <a:srgbClr val="CC0000"/>
              </a:solidFill>
              <a:latin typeface="Arial" panose="020B0604020202020204" pitchFamily="34" charset="0"/>
              <a:ea typeface="Lato"/>
              <a:cs typeface="Arial" panose="020B0604020202020204" pitchFamily="34" charset="0"/>
              <a:sym typeface="Lato"/>
            </a:endParaRPr>
          </a:p>
        </p:txBody>
      </p:sp>
      <p:sp>
        <p:nvSpPr>
          <p:cNvPr id="9" name="TextBox 8">
            <a:extLst>
              <a:ext uri="{FF2B5EF4-FFF2-40B4-BE49-F238E27FC236}">
                <a16:creationId xmlns:a16="http://schemas.microsoft.com/office/drawing/2014/main" id="{5B9038E9-7288-DC4B-A128-41D2285D239B}"/>
              </a:ext>
            </a:extLst>
          </p:cNvPr>
          <p:cNvSpPr txBox="1"/>
          <p:nvPr/>
        </p:nvSpPr>
        <p:spPr>
          <a:xfrm>
            <a:off x="8850781" y="4689650"/>
            <a:ext cx="352486"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16</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21188384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Keyword Interpretation (example 3)</a:t>
            </a:r>
            <a:endParaRPr lang="en-US" b="1" dirty="0"/>
          </a:p>
        </p:txBody>
      </p:sp>
      <p:sp>
        <p:nvSpPr>
          <p:cNvPr id="15" name="Google Shape;206;p25">
            <a:extLst>
              <a:ext uri="{FF2B5EF4-FFF2-40B4-BE49-F238E27FC236}">
                <a16:creationId xmlns:a16="http://schemas.microsoft.com/office/drawing/2014/main" id="{516395CC-3344-CF49-89A4-9C97B3FD938E}"/>
              </a:ext>
            </a:extLst>
          </p:cNvPr>
          <p:cNvSpPr txBox="1">
            <a:spLocks/>
          </p:cNvSpPr>
          <p:nvPr/>
        </p:nvSpPr>
        <p:spPr>
          <a:xfrm>
            <a:off x="642949" y="848412"/>
            <a:ext cx="7858102" cy="800739"/>
          </a:xfrm>
          <a:prstGeom prst="rect">
            <a:avLst/>
          </a:prstGeom>
        </p:spPr>
        <p:txBody>
          <a:bodyPr spcFirstLastPara="1" vert="horz" wrap="square" lIns="91425" tIns="91425" rIns="91425" bIns="91425" rtlCol="0" anchor="t" anchorCtr="0">
            <a:noAutofit/>
          </a:bodyPr>
          <a:lstStyle>
            <a:lvl1pPr marL="342900" indent="-342900" algn="l" defTabSz="457200" rtl="0" eaLnBrk="1" latinLnBrk="0" hangingPunct="1">
              <a:spcBef>
                <a:spcPct val="20000"/>
              </a:spcBef>
              <a:buClr>
                <a:srgbClr val="1579D1"/>
              </a:buClr>
              <a:buFont typeface="Arial"/>
              <a:buChar char="•"/>
              <a:defRPr sz="2800" kern="1200">
                <a:solidFill>
                  <a:schemeClr val="tx1"/>
                </a:solidFill>
                <a:latin typeface="Arial"/>
                <a:ea typeface="+mn-ea"/>
                <a:cs typeface="Arial"/>
              </a:defRPr>
            </a:lvl1pPr>
            <a:lvl2pPr marL="742950" indent="-285750" algn="l" defTabSz="457200" rtl="0" eaLnBrk="1" latinLnBrk="0" hangingPunct="1">
              <a:spcBef>
                <a:spcPct val="20000"/>
              </a:spcBef>
              <a:buClr>
                <a:srgbClr val="1579D1"/>
              </a:buClr>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4pPr>
            <a:lvl5pPr marL="20574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50000"/>
              </a:lnSpc>
              <a:spcBef>
                <a:spcPts val="0"/>
              </a:spcBef>
              <a:buFont typeface="Arial"/>
              <a:buNone/>
            </a:pPr>
            <a:r>
              <a:rPr lang="en-US" sz="3200" b="1" dirty="0">
                <a:latin typeface="Arial" panose="020B0604020202020204" pitchFamily="34" charset="0"/>
                <a:ea typeface="Raleway"/>
                <a:cs typeface="Arial" panose="020B0604020202020204" pitchFamily="34" charset="0"/>
                <a:sym typeface="Raleway"/>
              </a:rPr>
              <a:t>Vulnerable products:</a:t>
            </a:r>
          </a:p>
        </p:txBody>
      </p:sp>
      <p:sp>
        <p:nvSpPr>
          <p:cNvPr id="4" name="TextBox 3">
            <a:extLst>
              <a:ext uri="{FF2B5EF4-FFF2-40B4-BE49-F238E27FC236}">
                <a16:creationId xmlns:a16="http://schemas.microsoft.com/office/drawing/2014/main" id="{DCA0C711-06D0-8E46-9761-5213856CFABE}"/>
              </a:ext>
            </a:extLst>
          </p:cNvPr>
          <p:cNvSpPr txBox="1"/>
          <p:nvPr/>
        </p:nvSpPr>
        <p:spPr>
          <a:xfrm>
            <a:off x="642949" y="1761692"/>
            <a:ext cx="7858102" cy="2955746"/>
          </a:xfrm>
          <a:prstGeom prst="rect">
            <a:avLst/>
          </a:prstGeom>
          <a:noFill/>
        </p:spPr>
        <p:txBody>
          <a:bodyPr wrap="square" numCol="2" rtlCol="0">
            <a:spAutoFit/>
          </a:bodyPr>
          <a:lstStyle/>
          <a:p>
            <a:pPr marL="457200" indent="-419100">
              <a:lnSpc>
                <a:spcPct val="150000"/>
              </a:lnSpc>
              <a:spcBef>
                <a:spcPts val="0"/>
              </a:spcBef>
              <a:buClr>
                <a:srgbClr val="333333"/>
              </a:buClr>
              <a:buSzPts val="3000"/>
              <a:buFont typeface="Raleway"/>
              <a:buChar char="▷"/>
            </a:pPr>
            <a:r>
              <a:rPr lang="en-US" sz="3200" b="1" dirty="0">
                <a:solidFill>
                  <a:srgbClr val="C00000"/>
                </a:solidFill>
                <a:latin typeface="Arial" panose="020B0604020202020204" pitchFamily="34" charset="0"/>
                <a:ea typeface="Raleway"/>
                <a:cs typeface="Arial" panose="020B0604020202020204" pitchFamily="34" charset="0"/>
                <a:sym typeface="Raleway"/>
              </a:rPr>
              <a:t>OnePlus One X</a:t>
            </a:r>
          </a:p>
          <a:p>
            <a:pPr marL="457200" indent="-419100">
              <a:lnSpc>
                <a:spcPct val="150000"/>
              </a:lnSpc>
              <a:spcBef>
                <a:spcPts val="0"/>
              </a:spcBef>
              <a:buClr>
                <a:srgbClr val="333333"/>
              </a:buClr>
              <a:buSzPts val="3000"/>
              <a:buFont typeface="Raleway"/>
              <a:buChar char="▷"/>
            </a:pPr>
            <a:r>
              <a:rPr lang="en-US" sz="3200" b="1" dirty="0">
                <a:solidFill>
                  <a:srgbClr val="C00000"/>
                </a:solidFill>
                <a:latin typeface="Arial" panose="020B0604020202020204" pitchFamily="34" charset="0"/>
                <a:ea typeface="Raleway"/>
                <a:cs typeface="Arial" panose="020B0604020202020204" pitchFamily="34" charset="0"/>
                <a:sym typeface="Raleway"/>
              </a:rPr>
              <a:t>OnePlus One 2</a:t>
            </a:r>
          </a:p>
          <a:p>
            <a:pPr marL="457200" indent="-419100">
              <a:lnSpc>
                <a:spcPct val="150000"/>
              </a:lnSpc>
              <a:spcBef>
                <a:spcPts val="0"/>
              </a:spcBef>
              <a:buClr>
                <a:srgbClr val="333333"/>
              </a:buClr>
              <a:buSzPts val="3000"/>
              <a:buFont typeface="Raleway"/>
              <a:buChar char="▷"/>
            </a:pPr>
            <a:r>
              <a:rPr lang="en-US" sz="3200" b="1" dirty="0">
                <a:solidFill>
                  <a:srgbClr val="C00000"/>
                </a:solidFill>
                <a:latin typeface="Arial" panose="020B0604020202020204" pitchFamily="34" charset="0"/>
                <a:ea typeface="Raleway"/>
                <a:cs typeface="Arial" panose="020B0604020202020204" pitchFamily="34" charset="0"/>
                <a:sym typeface="Raleway"/>
              </a:rPr>
              <a:t>OnePlus One 3</a:t>
            </a:r>
          </a:p>
          <a:p>
            <a:pPr marL="457200" indent="-419100">
              <a:lnSpc>
                <a:spcPct val="150000"/>
              </a:lnSpc>
              <a:spcBef>
                <a:spcPts val="0"/>
              </a:spcBef>
              <a:buClr>
                <a:srgbClr val="333333"/>
              </a:buClr>
              <a:buSzPts val="3000"/>
              <a:buFont typeface="Raleway"/>
              <a:buChar char="▷"/>
            </a:pPr>
            <a:endParaRPr lang="en-US" sz="3200" b="1" dirty="0">
              <a:latin typeface="Arial" panose="020B0604020202020204" pitchFamily="34" charset="0"/>
              <a:ea typeface="Raleway"/>
              <a:cs typeface="Arial" panose="020B0604020202020204" pitchFamily="34" charset="0"/>
              <a:sym typeface="Raleway"/>
            </a:endParaRPr>
          </a:p>
          <a:p>
            <a:pPr marL="457200" indent="-419100">
              <a:lnSpc>
                <a:spcPct val="150000"/>
              </a:lnSpc>
              <a:spcBef>
                <a:spcPts val="0"/>
              </a:spcBef>
              <a:buClr>
                <a:srgbClr val="333333"/>
              </a:buClr>
              <a:buSzPts val="3000"/>
              <a:buFont typeface="Raleway"/>
              <a:buChar char="▷"/>
            </a:pPr>
            <a:r>
              <a:rPr lang="en-US" sz="3200" b="1" dirty="0">
                <a:solidFill>
                  <a:srgbClr val="C00000"/>
                </a:solidFill>
                <a:latin typeface="Arial" panose="020B0604020202020204" pitchFamily="34" charset="0"/>
                <a:ea typeface="Raleway"/>
                <a:cs typeface="Arial" panose="020B0604020202020204" pitchFamily="34" charset="0"/>
                <a:sym typeface="Raleway"/>
              </a:rPr>
              <a:t>OnePlus One 3T</a:t>
            </a:r>
          </a:p>
          <a:p>
            <a:pPr marL="457200" indent="-419100">
              <a:lnSpc>
                <a:spcPct val="150000"/>
              </a:lnSpc>
              <a:spcBef>
                <a:spcPts val="0"/>
              </a:spcBef>
              <a:buClr>
                <a:srgbClr val="333333"/>
              </a:buClr>
              <a:buSzPts val="3000"/>
              <a:buFont typeface="Raleway"/>
              <a:buChar char="▷"/>
            </a:pPr>
            <a:r>
              <a:rPr lang="en-US" sz="3200" b="1" dirty="0" err="1">
                <a:solidFill>
                  <a:srgbClr val="C00000"/>
                </a:solidFill>
                <a:latin typeface="Arial" panose="020B0604020202020204" pitchFamily="34" charset="0"/>
                <a:ea typeface="Raleway"/>
                <a:cs typeface="Arial" panose="020B0604020202020204" pitchFamily="34" charset="0"/>
                <a:sym typeface="Raleway"/>
              </a:rPr>
              <a:t>OxygenOS</a:t>
            </a:r>
            <a:endParaRPr lang="en-US" sz="3200" b="1" dirty="0">
              <a:solidFill>
                <a:srgbClr val="C00000"/>
              </a:solidFill>
              <a:latin typeface="Arial" panose="020B0604020202020204" pitchFamily="34" charset="0"/>
              <a:ea typeface="Raleway"/>
              <a:cs typeface="Arial" panose="020B0604020202020204" pitchFamily="34" charset="0"/>
              <a:sym typeface="Raleway"/>
            </a:endParaRPr>
          </a:p>
          <a:p>
            <a:pPr marL="457200" indent="-419100">
              <a:lnSpc>
                <a:spcPct val="150000"/>
              </a:lnSpc>
              <a:spcBef>
                <a:spcPts val="0"/>
              </a:spcBef>
              <a:buClr>
                <a:srgbClr val="333333"/>
              </a:buClr>
              <a:buSzPts val="3000"/>
              <a:buFont typeface="Raleway"/>
              <a:buChar char="▷"/>
            </a:pPr>
            <a:r>
              <a:rPr lang="en-US" sz="3200" b="1" dirty="0" err="1">
                <a:solidFill>
                  <a:srgbClr val="C00000"/>
                </a:solidFill>
                <a:latin typeface="Arial" panose="020B0604020202020204" pitchFamily="34" charset="0"/>
                <a:ea typeface="Raleway"/>
                <a:cs typeface="Arial" panose="020B0604020202020204" pitchFamily="34" charset="0"/>
                <a:sym typeface="Raleway"/>
              </a:rPr>
              <a:t>HydrogenOS</a:t>
            </a:r>
            <a:endParaRPr lang="en-US" sz="3200" b="1" dirty="0">
              <a:solidFill>
                <a:srgbClr val="C00000"/>
              </a:solidFill>
              <a:latin typeface="Arial" panose="020B0604020202020204" pitchFamily="34" charset="0"/>
              <a:ea typeface="Raleway"/>
              <a:cs typeface="Arial" panose="020B0604020202020204" pitchFamily="34" charset="0"/>
              <a:sym typeface="Raleway"/>
            </a:endParaRPr>
          </a:p>
          <a:p>
            <a:endParaRPr lang="en-US" sz="3200" dirty="0"/>
          </a:p>
        </p:txBody>
      </p:sp>
      <p:sp>
        <p:nvSpPr>
          <p:cNvPr id="6" name="TextBox 5">
            <a:extLst>
              <a:ext uri="{FF2B5EF4-FFF2-40B4-BE49-F238E27FC236}">
                <a16:creationId xmlns:a16="http://schemas.microsoft.com/office/drawing/2014/main" id="{0F299D83-6206-2E4D-A427-A6DD80A1A33C}"/>
              </a:ext>
            </a:extLst>
          </p:cNvPr>
          <p:cNvSpPr txBox="1"/>
          <p:nvPr/>
        </p:nvSpPr>
        <p:spPr>
          <a:xfrm>
            <a:off x="8850781" y="4689650"/>
            <a:ext cx="352486"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17</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10950433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oogle Shape;214;p26">
            <a:extLst>
              <a:ext uri="{FF2B5EF4-FFF2-40B4-BE49-F238E27FC236}">
                <a16:creationId xmlns:a16="http://schemas.microsoft.com/office/drawing/2014/main" id="{EC614861-B591-6B49-AB79-09E14D2B8EE8}"/>
              </a:ext>
            </a:extLst>
          </p:cNvPr>
          <p:cNvPicPr preferRelativeResize="0"/>
          <p:nvPr/>
        </p:nvPicPr>
        <p:blipFill>
          <a:blip r:embed="rId2">
            <a:alphaModFix/>
          </a:blip>
          <a:stretch>
            <a:fillRect/>
          </a:stretch>
        </p:blipFill>
        <p:spPr>
          <a:xfrm>
            <a:off x="923202" y="848412"/>
            <a:ext cx="7297595" cy="4075280"/>
          </a:xfrm>
          <a:prstGeom prst="rect">
            <a:avLst/>
          </a:prstGeom>
          <a:noFill/>
          <a:ln>
            <a:noFill/>
          </a:ln>
        </p:spPr>
      </p:pic>
      <p:sp>
        <p:nvSpPr>
          <p:cNvPr id="2" name="Title 1"/>
          <p:cNvSpPr>
            <a:spLocks noGrp="1"/>
          </p:cNvSpPr>
          <p:nvPr>
            <p:ph type="title"/>
          </p:nvPr>
        </p:nvSpPr>
        <p:spPr/>
        <p:txBody>
          <a:bodyPr/>
          <a:lstStyle/>
          <a:p>
            <a:r>
              <a:rPr lang="en-CA" b="1" dirty="0"/>
              <a:t>Example 4</a:t>
            </a:r>
            <a:endParaRPr lang="en-US" b="1" dirty="0"/>
          </a:p>
        </p:txBody>
      </p:sp>
      <p:pic>
        <p:nvPicPr>
          <p:cNvPr id="8" name="Picture 7">
            <a:extLst>
              <a:ext uri="{FF2B5EF4-FFF2-40B4-BE49-F238E27FC236}">
                <a16:creationId xmlns:a16="http://schemas.microsoft.com/office/drawing/2014/main" id="{250387BF-2A83-334B-9F36-6F0E33EE0B50}"/>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pic>
        <p:nvPicPr>
          <p:cNvPr id="7" name="Picture 6">
            <a:extLst>
              <a:ext uri="{FF2B5EF4-FFF2-40B4-BE49-F238E27FC236}">
                <a16:creationId xmlns:a16="http://schemas.microsoft.com/office/drawing/2014/main" id="{F1890817-CDB7-2A44-B123-EEF61B6FD0CF}"/>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sp>
        <p:nvSpPr>
          <p:cNvPr id="10" name="TextBox 9">
            <a:extLst>
              <a:ext uri="{FF2B5EF4-FFF2-40B4-BE49-F238E27FC236}">
                <a16:creationId xmlns:a16="http://schemas.microsoft.com/office/drawing/2014/main" id="{6CBD1EFF-B41C-3E4D-A14A-96FB3BB008DF}"/>
              </a:ext>
            </a:extLst>
          </p:cNvPr>
          <p:cNvSpPr txBox="1"/>
          <p:nvPr/>
        </p:nvSpPr>
        <p:spPr>
          <a:xfrm>
            <a:off x="8850781" y="4689650"/>
            <a:ext cx="352486"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18</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17135866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CVE-2012-1463 Description</a:t>
            </a:r>
            <a:endParaRPr lang="en-US" b="1" dirty="0"/>
          </a:p>
        </p:txBody>
      </p:sp>
      <p:sp>
        <p:nvSpPr>
          <p:cNvPr id="3" name="Content Placeholder 2"/>
          <p:cNvSpPr>
            <a:spLocks noGrp="1"/>
          </p:cNvSpPr>
          <p:nvPr>
            <p:ph idx="1"/>
          </p:nvPr>
        </p:nvSpPr>
        <p:spPr>
          <a:xfrm>
            <a:off x="451951" y="978478"/>
            <a:ext cx="8234849" cy="3394472"/>
          </a:xfrm>
        </p:spPr>
        <p:txBody>
          <a:bodyPr>
            <a:noAutofit/>
          </a:bodyPr>
          <a:lstStyle/>
          <a:p>
            <a:pPr marL="0" lvl="0" indent="0" algn="ctr">
              <a:spcBef>
                <a:spcPts val="600"/>
              </a:spcBef>
              <a:buNone/>
            </a:pPr>
            <a:r>
              <a:rPr lang="en-US" sz="2700" dirty="0">
                <a:solidFill>
                  <a:schemeClr val="tx1">
                    <a:lumMod val="50000"/>
                    <a:lumOff val="50000"/>
                  </a:schemeClr>
                </a:solidFill>
              </a:rPr>
              <a:t>The ELF file parser in . . . </a:t>
            </a:r>
            <a:r>
              <a:rPr lang="en-US" sz="2700" b="1" dirty="0">
                <a:solidFill>
                  <a:schemeClr val="tx1">
                    <a:lumMod val="50000"/>
                    <a:lumOff val="50000"/>
                  </a:schemeClr>
                </a:solidFill>
              </a:rPr>
              <a:t> </a:t>
            </a:r>
            <a:r>
              <a:rPr lang="en-US" sz="2700" b="1" dirty="0">
                <a:solidFill>
                  <a:srgbClr val="1155CC"/>
                </a:solidFill>
              </a:rPr>
              <a:t>Command Antivirus 5.2.11.5, Comodo Antivirus 7424, </a:t>
            </a:r>
            <a:r>
              <a:rPr lang="en-US" sz="2700" b="1" dirty="0" err="1">
                <a:solidFill>
                  <a:srgbClr val="1155CC"/>
                </a:solidFill>
              </a:rPr>
              <a:t>eSafe</a:t>
            </a:r>
            <a:r>
              <a:rPr lang="en-US" sz="2700" b="1" dirty="0">
                <a:solidFill>
                  <a:srgbClr val="1155CC"/>
                </a:solidFill>
              </a:rPr>
              <a:t> 7.0.17.0,  F-</a:t>
            </a:r>
            <a:r>
              <a:rPr lang="en-US" sz="2700" b="1" dirty="0" err="1">
                <a:solidFill>
                  <a:srgbClr val="1155CC"/>
                </a:solidFill>
              </a:rPr>
              <a:t>Prot</a:t>
            </a:r>
            <a:r>
              <a:rPr lang="en-US" sz="2700" b="1" dirty="0">
                <a:solidFill>
                  <a:srgbClr val="1155CC"/>
                </a:solidFill>
              </a:rPr>
              <a:t> Antivirus 4.6.2.117, F-Secure Anti-Virus 9.0.16160.0, McAfee Anti-Virus Scanning Engine 5.400.0.1158, Norman Antivirus 6.06.12, nProtect Anti-Virus 2011-01-17.01, and Panda Antivirus 10.0.2.7</a:t>
            </a:r>
            <a:r>
              <a:rPr lang="en-US" sz="2700" dirty="0"/>
              <a:t> </a:t>
            </a:r>
            <a:r>
              <a:rPr lang="en-US" sz="2700" dirty="0">
                <a:solidFill>
                  <a:schemeClr val="tx1">
                    <a:lumMod val="50000"/>
                    <a:lumOff val="50000"/>
                  </a:schemeClr>
                </a:solidFill>
              </a:rPr>
              <a:t>allows remote attackers to bypass malware detection via . . . </a:t>
            </a:r>
            <a:endParaRPr lang="en-US" sz="2700" dirty="0">
              <a:solidFill>
                <a:schemeClr val="tx1">
                  <a:lumMod val="50000"/>
                  <a:lumOff val="50000"/>
                </a:schemeClr>
              </a:solidFill>
              <a:latin typeface="Raleway"/>
              <a:ea typeface="Raleway"/>
              <a:cs typeface="Raleway"/>
              <a:sym typeface="Raleway"/>
            </a:endParaRPr>
          </a:p>
        </p:txBody>
      </p:sp>
      <p:sp>
        <p:nvSpPr>
          <p:cNvPr id="4" name="TextBox 3">
            <a:extLst>
              <a:ext uri="{FF2B5EF4-FFF2-40B4-BE49-F238E27FC236}">
                <a16:creationId xmlns:a16="http://schemas.microsoft.com/office/drawing/2014/main" id="{D584E82A-0DFD-9A48-9986-77304B8AEE97}"/>
              </a:ext>
            </a:extLst>
          </p:cNvPr>
          <p:cNvSpPr txBox="1"/>
          <p:nvPr/>
        </p:nvSpPr>
        <p:spPr>
          <a:xfrm>
            <a:off x="8850781" y="4689650"/>
            <a:ext cx="352486"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19</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24509229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sz="4400" b="1" dirty="0"/>
              <a:t>Motivation</a:t>
            </a:r>
            <a:endParaRPr lang="en-US" sz="4400" b="1" dirty="0"/>
          </a:p>
        </p:txBody>
      </p:sp>
      <p:pic>
        <p:nvPicPr>
          <p:cNvPr id="8" name="Picture 7">
            <a:extLst>
              <a:ext uri="{FF2B5EF4-FFF2-40B4-BE49-F238E27FC236}">
                <a16:creationId xmlns:a16="http://schemas.microsoft.com/office/drawing/2014/main" id="{250387BF-2A83-334B-9F36-6F0E33EE0B50}"/>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sp>
        <p:nvSpPr>
          <p:cNvPr id="5" name="TextBox 4">
            <a:extLst>
              <a:ext uri="{FF2B5EF4-FFF2-40B4-BE49-F238E27FC236}">
                <a16:creationId xmlns:a16="http://schemas.microsoft.com/office/drawing/2014/main" id="{69E3546F-6056-CE4F-B134-2462BE163056}"/>
              </a:ext>
            </a:extLst>
          </p:cNvPr>
          <p:cNvSpPr txBox="1"/>
          <p:nvPr/>
        </p:nvSpPr>
        <p:spPr>
          <a:xfrm>
            <a:off x="8850781" y="4689650"/>
            <a:ext cx="293219"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2</a:t>
            </a:fld>
            <a:endParaRPr lang="en-US" sz="1100" dirty="0">
              <a:solidFill>
                <a:schemeClr val="tx1">
                  <a:lumMod val="50000"/>
                  <a:lumOff val="50000"/>
                </a:schemeClr>
              </a:solidFill>
            </a:endParaRPr>
          </a:p>
        </p:txBody>
      </p:sp>
      <p:sp>
        <p:nvSpPr>
          <p:cNvPr id="3" name="TextBox 2">
            <a:extLst>
              <a:ext uri="{FF2B5EF4-FFF2-40B4-BE49-F238E27FC236}">
                <a16:creationId xmlns:a16="http://schemas.microsoft.com/office/drawing/2014/main" id="{2E0FCFEB-FDC7-D947-9084-A3A3D7C3802F}"/>
              </a:ext>
            </a:extLst>
          </p:cNvPr>
          <p:cNvSpPr txBox="1"/>
          <p:nvPr/>
        </p:nvSpPr>
        <p:spPr>
          <a:xfrm>
            <a:off x="520770" y="848412"/>
            <a:ext cx="8102460" cy="3785652"/>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Modern software depends upon third-party or open source software (or prior versions of their own proprietary software)</a:t>
            </a:r>
          </a:p>
          <a:p>
            <a:endParaRPr lang="en-US" sz="24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400" dirty="0">
                <a:latin typeface="Arial" panose="020B0604020202020204" pitchFamily="34" charset="0"/>
                <a:cs typeface="Arial" panose="020B0604020202020204" pitchFamily="34" charset="0"/>
              </a:rPr>
              <a:t>Introduces maintenance costs for developers </a:t>
            </a:r>
          </a:p>
          <a:p>
            <a:r>
              <a:rPr lang="en-US" sz="2400" dirty="0">
                <a:latin typeface="Arial" panose="020B0604020202020204" pitchFamily="34" charset="0"/>
                <a:cs typeface="Arial" panose="020B0604020202020204" pitchFamily="34" charset="0"/>
              </a:rPr>
              <a:t>   (or security officers)</a:t>
            </a:r>
          </a:p>
          <a:p>
            <a:pPr marL="742950" lvl="1" indent="-285750">
              <a:buFont typeface="Arial" panose="020B0604020202020204" pitchFamily="34" charset="0"/>
              <a:buChar char="•"/>
            </a:pPr>
            <a:r>
              <a:rPr lang="en-US" sz="2400" dirty="0">
                <a:latin typeface="Arial" panose="020B0604020202020204" pitchFamily="34" charset="0"/>
                <a:cs typeface="Arial" panose="020B0604020202020204" pitchFamily="34" charset="0"/>
              </a:rPr>
              <a:t>Track dependencies</a:t>
            </a:r>
          </a:p>
          <a:p>
            <a:pPr marL="742950" lvl="1" indent="-285750">
              <a:buFont typeface="Arial" panose="020B0604020202020204" pitchFamily="34" charset="0"/>
              <a:buChar char="•"/>
            </a:pPr>
            <a:r>
              <a:rPr lang="en-US" sz="2400" dirty="0">
                <a:latin typeface="Arial" panose="020B0604020202020204" pitchFamily="34" charset="0"/>
                <a:cs typeface="Arial" panose="020B0604020202020204" pitchFamily="34" charset="0"/>
              </a:rPr>
              <a:t>Monitor dependencies </a:t>
            </a:r>
          </a:p>
          <a:p>
            <a:pPr lvl="1"/>
            <a:r>
              <a:rPr lang="en-US" sz="2400" dirty="0">
                <a:latin typeface="Arial" panose="020B0604020202020204" pitchFamily="34" charset="0"/>
                <a:cs typeface="Arial" panose="020B0604020202020204" pitchFamily="34" charset="0"/>
              </a:rPr>
              <a:t>   </a:t>
            </a:r>
            <a:r>
              <a:rPr lang="en-US" sz="8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for </a:t>
            </a:r>
            <a:r>
              <a:rPr lang="en-US" sz="2400" u="sng" dirty="0">
                <a:latin typeface="Arial" panose="020B0604020202020204" pitchFamily="34" charset="0"/>
                <a:cs typeface="Arial" panose="020B0604020202020204" pitchFamily="34" charset="0"/>
              </a:rPr>
              <a:t>newly-discovered vulnerabilities</a:t>
            </a:r>
          </a:p>
          <a:p>
            <a:pPr marL="742950" lvl="1" indent="-285750">
              <a:buFont typeface="Arial" panose="020B0604020202020204" pitchFamily="34" charset="0"/>
              <a:buChar char="•"/>
            </a:pPr>
            <a:r>
              <a:rPr lang="en-US" sz="2400" dirty="0">
                <a:latin typeface="Arial" panose="020B0604020202020204" pitchFamily="34" charset="0"/>
                <a:cs typeface="Arial" panose="020B0604020202020204" pitchFamily="34" charset="0"/>
              </a:rPr>
              <a:t>Apply patches for updates</a:t>
            </a:r>
          </a:p>
        </p:txBody>
      </p:sp>
    </p:spTree>
    <p:extLst>
      <p:ext uri="{BB962C8B-B14F-4D97-AF65-F5344CB8AC3E}">
        <p14:creationId xmlns:p14="http://schemas.microsoft.com/office/powerpoint/2010/main" val="31528384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Keyword Tagging (example 4)</a:t>
            </a:r>
            <a:endParaRPr lang="en-US" b="1" dirty="0"/>
          </a:p>
        </p:txBody>
      </p:sp>
      <p:sp>
        <p:nvSpPr>
          <p:cNvPr id="8" name="Google Shape;227;p28">
            <a:extLst>
              <a:ext uri="{FF2B5EF4-FFF2-40B4-BE49-F238E27FC236}">
                <a16:creationId xmlns:a16="http://schemas.microsoft.com/office/drawing/2014/main" id="{349031CA-A7DA-6A45-8316-764B517BE6B7}"/>
              </a:ext>
            </a:extLst>
          </p:cNvPr>
          <p:cNvSpPr txBox="1">
            <a:spLocks/>
          </p:cNvSpPr>
          <p:nvPr/>
        </p:nvSpPr>
        <p:spPr>
          <a:xfrm>
            <a:off x="344203" y="588862"/>
            <a:ext cx="8720494" cy="4830600"/>
          </a:xfrm>
          <a:prstGeom prst="rect">
            <a:avLst/>
          </a:prstGeom>
        </p:spPr>
        <p:txBody>
          <a:bodyPr spcFirstLastPara="1" vert="horz" wrap="square" lIns="91425" tIns="91425" rIns="91425" bIns="91425" rtlCol="0" anchor="t" anchorCtr="0">
            <a:noAutofit/>
          </a:bodyPr>
          <a:lstStyle>
            <a:lvl1pPr marL="342900" indent="-342900" algn="l" defTabSz="457200" rtl="0" eaLnBrk="1" latinLnBrk="0" hangingPunct="1">
              <a:spcBef>
                <a:spcPct val="20000"/>
              </a:spcBef>
              <a:buClr>
                <a:srgbClr val="1579D1"/>
              </a:buClr>
              <a:buFont typeface="Arial"/>
              <a:buChar char="•"/>
              <a:defRPr sz="2800" kern="1200">
                <a:solidFill>
                  <a:schemeClr val="tx1"/>
                </a:solidFill>
                <a:latin typeface="Arial"/>
                <a:ea typeface="+mn-ea"/>
                <a:cs typeface="Arial"/>
              </a:defRPr>
            </a:lvl1pPr>
            <a:lvl2pPr marL="742950" indent="-285750" algn="l" defTabSz="457200" rtl="0" eaLnBrk="1" latinLnBrk="0" hangingPunct="1">
              <a:spcBef>
                <a:spcPct val="20000"/>
              </a:spcBef>
              <a:buClr>
                <a:srgbClr val="1579D1"/>
              </a:buClr>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4pPr>
            <a:lvl5pPr marL="20574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5400"/>
              </a:lnSpc>
              <a:spcBef>
                <a:spcPts val="0"/>
              </a:spcBef>
              <a:buFont typeface="Arial"/>
              <a:buNone/>
            </a:pPr>
            <a:r>
              <a:rPr lang="en-US" sz="2600" b="1" dirty="0">
                <a:solidFill>
                  <a:srgbClr val="1155CC"/>
                </a:solidFill>
              </a:rPr>
              <a:t>Command Antivirus 5.2.11.5   ,   Comodo Antivirus 7424   ,   </a:t>
            </a:r>
            <a:r>
              <a:rPr lang="en-US" sz="2600" b="1" dirty="0" err="1">
                <a:solidFill>
                  <a:srgbClr val="1155CC"/>
                </a:solidFill>
              </a:rPr>
              <a:t>eSafe</a:t>
            </a:r>
            <a:r>
              <a:rPr lang="en-US" sz="2600" b="1" dirty="0">
                <a:solidFill>
                  <a:srgbClr val="1155CC"/>
                </a:solidFill>
              </a:rPr>
              <a:t> 7.0.17.0   ,   F-</a:t>
            </a:r>
            <a:r>
              <a:rPr lang="en-US" sz="2600" b="1" dirty="0" err="1">
                <a:solidFill>
                  <a:srgbClr val="1155CC"/>
                </a:solidFill>
              </a:rPr>
              <a:t>Prot</a:t>
            </a:r>
            <a:r>
              <a:rPr lang="en-US" sz="2600" b="1" dirty="0">
                <a:solidFill>
                  <a:srgbClr val="1155CC"/>
                </a:solidFill>
              </a:rPr>
              <a:t> Antivirus 4.6.2.117   ,   F-Secure Anti-Virus 9.0.16160.0   ,    McAfee Anti-Virus Scanning Engine 5.400.0.1158   ,    Norman Antivirus 6.06.12   ,   nProtect Anti-Virus 2011-01-17.01   ,   and Panda Antivirus 10.0.2.7</a:t>
            </a:r>
            <a:endParaRPr lang="en-US" b="1" dirty="0">
              <a:solidFill>
                <a:srgbClr val="1155CC"/>
              </a:solidFill>
              <a:latin typeface="Raleway"/>
              <a:ea typeface="Raleway"/>
              <a:cs typeface="Raleway"/>
              <a:sym typeface="Raleway"/>
            </a:endParaRPr>
          </a:p>
        </p:txBody>
      </p:sp>
      <p:sp>
        <p:nvSpPr>
          <p:cNvPr id="11" name="Google Shape;229;p28">
            <a:extLst>
              <a:ext uri="{FF2B5EF4-FFF2-40B4-BE49-F238E27FC236}">
                <a16:creationId xmlns:a16="http://schemas.microsoft.com/office/drawing/2014/main" id="{608B7A19-57C9-0F4D-A6BA-A144B88C5EC3}"/>
              </a:ext>
            </a:extLst>
          </p:cNvPr>
          <p:cNvSpPr txBox="1"/>
          <p:nvPr/>
        </p:nvSpPr>
        <p:spPr>
          <a:xfrm>
            <a:off x="296897" y="1035995"/>
            <a:ext cx="7964700" cy="513121"/>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rgbClr val="6AA84F"/>
                </a:solidFill>
                <a:latin typeface="Lato"/>
                <a:ea typeface="Lato"/>
                <a:cs typeface="Arial" panose="020B0604020202020204" pitchFamily="34" charset="0"/>
                <a:sym typeface="Lato"/>
              </a:rPr>
              <a:t>          </a:t>
            </a:r>
            <a:r>
              <a:rPr lang="en" sz="2200" b="1" dirty="0" err="1">
                <a:solidFill>
                  <a:srgbClr val="CC0000"/>
                </a:solidFill>
                <a:latin typeface="Lato"/>
                <a:ea typeface="Lato"/>
                <a:cs typeface="Arial" panose="020B0604020202020204" pitchFamily="34" charset="0"/>
                <a:sym typeface="Lato"/>
              </a:rPr>
              <a:t>pn</a:t>
            </a:r>
            <a:r>
              <a:rPr lang="en" sz="2200" b="1" dirty="0">
                <a:solidFill>
                  <a:srgbClr val="CC0000"/>
                </a:solidFill>
                <a:latin typeface="Lato"/>
                <a:ea typeface="Lato"/>
                <a:cs typeface="Arial" panose="020B0604020202020204" pitchFamily="34" charset="0"/>
                <a:sym typeface="Lato"/>
              </a:rPr>
              <a:t>                    </a:t>
            </a:r>
            <a:r>
              <a:rPr lang="en" sz="2200" b="1" dirty="0" err="1">
                <a:solidFill>
                  <a:srgbClr val="CC0000"/>
                </a:solidFill>
                <a:latin typeface="Lato"/>
                <a:ea typeface="Lato"/>
                <a:cs typeface="Arial" panose="020B0604020202020204" pitchFamily="34" charset="0"/>
                <a:sym typeface="Lato"/>
              </a:rPr>
              <a:t>pn</a:t>
            </a:r>
            <a:r>
              <a:rPr lang="en" sz="2200" b="1" dirty="0">
                <a:solidFill>
                  <a:srgbClr val="6AA84F"/>
                </a:solidFill>
                <a:latin typeface="Lato"/>
                <a:ea typeface="Lato"/>
                <a:cs typeface="Arial" panose="020B0604020202020204" pitchFamily="34" charset="0"/>
                <a:sym typeface="Lato"/>
              </a:rPr>
              <a:t>              version      </a:t>
            </a:r>
            <a:r>
              <a:rPr lang="en" sz="2200" b="1" dirty="0" err="1">
                <a:solidFill>
                  <a:srgbClr val="677480"/>
                </a:solidFill>
                <a:latin typeface="Lato"/>
                <a:ea typeface="Lato"/>
                <a:cs typeface="Arial" panose="020B0604020202020204" pitchFamily="34" charset="0"/>
                <a:sym typeface="Lato"/>
              </a:rPr>
              <a:t>sp</a:t>
            </a:r>
            <a:r>
              <a:rPr lang="en" sz="2200" b="1" dirty="0">
                <a:solidFill>
                  <a:srgbClr val="6AA84F"/>
                </a:solidFill>
                <a:latin typeface="Lato"/>
                <a:ea typeface="Lato"/>
                <a:cs typeface="Arial" panose="020B0604020202020204" pitchFamily="34" charset="0"/>
                <a:sym typeface="Lato"/>
              </a:rPr>
              <a:t>           </a:t>
            </a:r>
            <a:r>
              <a:rPr lang="en" sz="2200" b="1" dirty="0" err="1">
                <a:solidFill>
                  <a:srgbClr val="CC0000"/>
                </a:solidFill>
                <a:latin typeface="Lato"/>
                <a:ea typeface="Lato"/>
                <a:cs typeface="Arial" panose="020B0604020202020204" pitchFamily="34" charset="0"/>
                <a:sym typeface="Lato"/>
              </a:rPr>
              <a:t>pn</a:t>
            </a:r>
            <a:r>
              <a:rPr lang="en" sz="2200" b="1" dirty="0">
                <a:solidFill>
                  <a:srgbClr val="6AA84F"/>
                </a:solidFill>
                <a:latin typeface="Lato"/>
                <a:ea typeface="Lato"/>
                <a:cs typeface="Arial" panose="020B0604020202020204" pitchFamily="34" charset="0"/>
                <a:sym typeface="Lato"/>
              </a:rPr>
              <a:t>                  </a:t>
            </a:r>
            <a:r>
              <a:rPr lang="en" sz="2200" b="1" dirty="0" err="1">
                <a:solidFill>
                  <a:srgbClr val="CC0000"/>
                </a:solidFill>
                <a:latin typeface="Lato"/>
                <a:ea typeface="Lato"/>
                <a:cs typeface="Arial" panose="020B0604020202020204" pitchFamily="34" charset="0"/>
                <a:sym typeface="Lato"/>
              </a:rPr>
              <a:t>pn</a:t>
            </a:r>
            <a:endParaRPr sz="2200" b="1" dirty="0">
              <a:solidFill>
                <a:srgbClr val="CC0000"/>
              </a:solidFill>
              <a:latin typeface="Lato"/>
              <a:ea typeface="Lato"/>
              <a:cs typeface="Arial" panose="020B0604020202020204" pitchFamily="34" charset="0"/>
              <a:sym typeface="Lato"/>
            </a:endParaRPr>
          </a:p>
        </p:txBody>
      </p:sp>
      <p:sp>
        <p:nvSpPr>
          <p:cNvPr id="12" name="Google Shape;230;p28">
            <a:extLst>
              <a:ext uri="{FF2B5EF4-FFF2-40B4-BE49-F238E27FC236}">
                <a16:creationId xmlns:a16="http://schemas.microsoft.com/office/drawing/2014/main" id="{2087F23B-A086-BA47-876B-7814CA932D71}"/>
              </a:ext>
            </a:extLst>
          </p:cNvPr>
          <p:cNvSpPr txBox="1"/>
          <p:nvPr/>
        </p:nvSpPr>
        <p:spPr>
          <a:xfrm>
            <a:off x="211246" y="1782457"/>
            <a:ext cx="10297319" cy="50082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rgbClr val="6AA84F"/>
                </a:solidFill>
                <a:latin typeface="Lato"/>
                <a:ea typeface="Lato"/>
                <a:cs typeface="Lato"/>
                <a:sym typeface="Lato"/>
              </a:rPr>
              <a:t>version</a:t>
            </a:r>
            <a:r>
              <a:rPr lang="en" sz="2200" b="1" dirty="0">
                <a:solidFill>
                  <a:srgbClr val="6AA84F"/>
                </a:solidFill>
                <a:latin typeface="Lato"/>
                <a:ea typeface="Lato"/>
                <a:cs typeface="Lato"/>
                <a:sym typeface="Lato"/>
              </a:rPr>
              <a:t>  </a:t>
            </a:r>
            <a:r>
              <a:rPr lang="en" sz="2200" b="1" dirty="0" err="1">
                <a:solidFill>
                  <a:srgbClr val="677480"/>
                </a:solidFill>
                <a:latin typeface="Lato"/>
                <a:ea typeface="Lato"/>
                <a:cs typeface="Lato"/>
                <a:sym typeface="Lato"/>
              </a:rPr>
              <a:t>sp</a:t>
            </a:r>
            <a:r>
              <a:rPr lang="en" sz="2200" b="1" dirty="0">
                <a:solidFill>
                  <a:srgbClr val="6AA84F"/>
                </a:solidFill>
                <a:latin typeface="Lato"/>
                <a:ea typeface="Lato"/>
                <a:cs typeface="Lato"/>
                <a:sym typeface="Lato"/>
              </a:rPr>
              <a:t>        </a:t>
            </a:r>
            <a:r>
              <a:rPr lang="en" sz="2200" b="1" dirty="0" err="1">
                <a:solidFill>
                  <a:srgbClr val="CC0000"/>
                </a:solidFill>
                <a:latin typeface="Lato"/>
                <a:ea typeface="Lato"/>
                <a:cs typeface="Lato"/>
                <a:sym typeface="Lato"/>
              </a:rPr>
              <a:t>pn</a:t>
            </a:r>
            <a:r>
              <a:rPr lang="en" sz="2200" b="1" dirty="0">
                <a:solidFill>
                  <a:srgbClr val="6AA84F"/>
                </a:solidFill>
                <a:latin typeface="Lato"/>
                <a:ea typeface="Lato"/>
                <a:cs typeface="Lato"/>
                <a:sym typeface="Lato"/>
              </a:rPr>
              <a:t>        version   </a:t>
            </a:r>
            <a:r>
              <a:rPr lang="en" sz="2200" b="1" dirty="0">
                <a:solidFill>
                  <a:srgbClr val="677480"/>
                </a:solidFill>
                <a:latin typeface="Lato"/>
                <a:ea typeface="Lato"/>
                <a:cs typeface="Lato"/>
                <a:sym typeface="Lato"/>
              </a:rPr>
              <a:t>    </a:t>
            </a:r>
            <a:r>
              <a:rPr lang="en" sz="2200" b="1" dirty="0" err="1">
                <a:solidFill>
                  <a:srgbClr val="677480"/>
                </a:solidFill>
                <a:latin typeface="Lato"/>
                <a:ea typeface="Lato"/>
                <a:cs typeface="Lato"/>
                <a:sym typeface="Lato"/>
              </a:rPr>
              <a:t>sp</a:t>
            </a:r>
            <a:r>
              <a:rPr lang="en" sz="2200" b="1" dirty="0">
                <a:solidFill>
                  <a:srgbClr val="6AA84F"/>
                </a:solidFill>
                <a:latin typeface="Lato"/>
                <a:ea typeface="Lato"/>
                <a:cs typeface="Lato"/>
                <a:sym typeface="Lato"/>
              </a:rPr>
              <a:t>       </a:t>
            </a:r>
            <a:r>
              <a:rPr lang="en" sz="2200" b="1" dirty="0" err="1">
                <a:solidFill>
                  <a:srgbClr val="CC0000"/>
                </a:solidFill>
                <a:latin typeface="Lato"/>
                <a:ea typeface="Lato"/>
                <a:cs typeface="Lato"/>
                <a:sym typeface="Lato"/>
              </a:rPr>
              <a:t>pn</a:t>
            </a:r>
            <a:r>
              <a:rPr lang="en" sz="2200" b="1" dirty="0">
                <a:solidFill>
                  <a:srgbClr val="CC0000"/>
                </a:solidFill>
                <a:latin typeface="Lato"/>
                <a:ea typeface="Lato"/>
                <a:cs typeface="Lato"/>
                <a:sym typeface="Lato"/>
              </a:rPr>
              <a:t>               </a:t>
            </a:r>
            <a:r>
              <a:rPr lang="en" sz="2200" b="1" dirty="0" err="1">
                <a:solidFill>
                  <a:srgbClr val="CC0000"/>
                </a:solidFill>
                <a:latin typeface="Lato"/>
                <a:ea typeface="Lato"/>
                <a:cs typeface="Lato"/>
                <a:sym typeface="Lato"/>
              </a:rPr>
              <a:t>pn</a:t>
            </a:r>
            <a:r>
              <a:rPr lang="en" sz="2200" b="1" dirty="0">
                <a:solidFill>
                  <a:srgbClr val="CC0000"/>
                </a:solidFill>
                <a:latin typeface="Lato"/>
                <a:ea typeface="Lato"/>
                <a:cs typeface="Lato"/>
                <a:sym typeface="Lato"/>
              </a:rPr>
              <a:t> </a:t>
            </a:r>
            <a:r>
              <a:rPr lang="en" sz="2200" b="1" dirty="0">
                <a:solidFill>
                  <a:srgbClr val="6AA84F"/>
                </a:solidFill>
                <a:latin typeface="Lato"/>
                <a:ea typeface="Lato"/>
                <a:cs typeface="Lato"/>
                <a:sym typeface="Lato"/>
              </a:rPr>
              <a:t>              version        </a:t>
            </a:r>
            <a:r>
              <a:rPr lang="en" sz="2200" b="1" dirty="0" err="1">
                <a:solidFill>
                  <a:schemeClr val="tx1">
                    <a:lumMod val="50000"/>
                    <a:lumOff val="50000"/>
                  </a:schemeClr>
                </a:solidFill>
                <a:latin typeface="Lato"/>
                <a:ea typeface="Lato"/>
                <a:cs typeface="Lato"/>
                <a:sym typeface="Lato"/>
              </a:rPr>
              <a:t>sp</a:t>
            </a:r>
            <a:endParaRPr sz="2200" b="1" dirty="0">
              <a:solidFill>
                <a:schemeClr val="tx1">
                  <a:lumMod val="50000"/>
                  <a:lumOff val="50000"/>
                </a:schemeClr>
              </a:solidFill>
              <a:latin typeface="Lato"/>
              <a:ea typeface="Lato"/>
              <a:cs typeface="Lato"/>
              <a:sym typeface="Lato"/>
            </a:endParaRPr>
          </a:p>
        </p:txBody>
      </p:sp>
      <p:sp>
        <p:nvSpPr>
          <p:cNvPr id="13" name="Google Shape;231;p28">
            <a:extLst>
              <a:ext uri="{FF2B5EF4-FFF2-40B4-BE49-F238E27FC236}">
                <a16:creationId xmlns:a16="http://schemas.microsoft.com/office/drawing/2014/main" id="{497AB4C3-854F-A743-ACC2-804CE665CDC5}"/>
              </a:ext>
            </a:extLst>
          </p:cNvPr>
          <p:cNvSpPr txBox="1"/>
          <p:nvPr/>
        </p:nvSpPr>
        <p:spPr>
          <a:xfrm>
            <a:off x="344203" y="2448031"/>
            <a:ext cx="8455594" cy="500829"/>
          </a:xfrm>
          <a:prstGeom prst="rect">
            <a:avLst/>
          </a:prstGeom>
          <a:noFill/>
          <a:ln>
            <a:noFill/>
          </a:ln>
        </p:spPr>
        <p:txBody>
          <a:bodyPr spcFirstLastPara="1" wrap="square" lIns="91425" tIns="91425" rIns="91425" bIns="91425" anchor="t" anchorCtr="0">
            <a:noAutofit/>
          </a:bodyPr>
          <a:lstStyle/>
          <a:p>
            <a:pPr lvl="0"/>
            <a:r>
              <a:rPr lang="en" sz="2200" b="1" dirty="0">
                <a:solidFill>
                  <a:srgbClr val="CC0000"/>
                </a:solidFill>
                <a:latin typeface="Lato"/>
                <a:ea typeface="Lato"/>
                <a:cs typeface="Lato"/>
                <a:sym typeface="Lato"/>
              </a:rPr>
              <a:t>        </a:t>
            </a:r>
            <a:r>
              <a:rPr lang="en" sz="2200" b="1" dirty="0" err="1">
                <a:solidFill>
                  <a:srgbClr val="CC0000"/>
                </a:solidFill>
                <a:latin typeface="Lato"/>
                <a:ea typeface="Lato"/>
                <a:cs typeface="Lato"/>
                <a:sym typeface="Lato"/>
              </a:rPr>
              <a:t>pn</a:t>
            </a:r>
            <a:r>
              <a:rPr lang="en" sz="2200" b="1" dirty="0">
                <a:solidFill>
                  <a:srgbClr val="CC0000"/>
                </a:solidFill>
                <a:latin typeface="Lato"/>
                <a:ea typeface="Lato"/>
                <a:cs typeface="Lato"/>
                <a:sym typeface="Lato"/>
              </a:rPr>
              <a:t>                    </a:t>
            </a:r>
            <a:r>
              <a:rPr lang="en" sz="2200" b="1" dirty="0" err="1">
                <a:solidFill>
                  <a:srgbClr val="CC0000"/>
                </a:solidFill>
                <a:latin typeface="Lato"/>
                <a:ea typeface="Lato"/>
                <a:cs typeface="Lato"/>
                <a:sym typeface="Lato"/>
              </a:rPr>
              <a:t>pn</a:t>
            </a:r>
            <a:r>
              <a:rPr lang="en" sz="2200" b="1" dirty="0">
                <a:solidFill>
                  <a:srgbClr val="6AA84F"/>
                </a:solidFill>
                <a:latin typeface="Lato"/>
                <a:ea typeface="Lato"/>
                <a:cs typeface="Lato"/>
                <a:sym typeface="Lato"/>
              </a:rPr>
              <a:t>                 version             </a:t>
            </a:r>
            <a:r>
              <a:rPr lang="en" sz="2200" b="1" dirty="0" err="1">
                <a:solidFill>
                  <a:srgbClr val="677480"/>
                </a:solidFill>
                <a:latin typeface="Lato"/>
                <a:ea typeface="Lato"/>
                <a:cs typeface="Lato"/>
                <a:sym typeface="Lato"/>
              </a:rPr>
              <a:t>sp</a:t>
            </a:r>
            <a:r>
              <a:rPr lang="en" sz="2200" b="1" dirty="0">
                <a:solidFill>
                  <a:srgbClr val="6AA84F"/>
                </a:solidFill>
                <a:latin typeface="Lato"/>
                <a:ea typeface="Lato"/>
                <a:cs typeface="Lato"/>
                <a:sym typeface="Lato"/>
              </a:rPr>
              <a:t>           </a:t>
            </a:r>
            <a:r>
              <a:rPr lang="en" sz="2200" b="1" dirty="0" err="1">
                <a:solidFill>
                  <a:srgbClr val="CC0000"/>
                </a:solidFill>
                <a:latin typeface="Lato"/>
                <a:ea typeface="Lato"/>
                <a:cs typeface="Lato"/>
                <a:sym typeface="Lato"/>
              </a:rPr>
              <a:t>pn</a:t>
            </a:r>
            <a:r>
              <a:rPr lang="en" sz="2200" b="1" dirty="0">
                <a:solidFill>
                  <a:srgbClr val="CC0000"/>
                </a:solidFill>
                <a:latin typeface="Lato"/>
                <a:ea typeface="Lato"/>
                <a:cs typeface="Lato"/>
                <a:sym typeface="Lato"/>
              </a:rPr>
              <a:t>                 </a:t>
            </a:r>
            <a:r>
              <a:rPr lang="en" sz="2200" b="1" dirty="0" err="1">
                <a:solidFill>
                  <a:srgbClr val="CC0000"/>
                </a:solidFill>
                <a:latin typeface="Lato"/>
                <a:ea typeface="Lato"/>
                <a:cs typeface="Lato"/>
                <a:sym typeface="Lato"/>
              </a:rPr>
              <a:t>pn</a:t>
            </a:r>
            <a:r>
              <a:rPr lang="en" sz="2200" b="1" dirty="0">
                <a:solidFill>
                  <a:srgbClr val="CC0000"/>
                </a:solidFill>
                <a:latin typeface="Lato"/>
                <a:ea typeface="Lato"/>
                <a:cs typeface="Lato"/>
                <a:sym typeface="Lato"/>
              </a:rPr>
              <a:t> </a:t>
            </a:r>
            <a:r>
              <a:rPr lang="en" sz="2200" b="1" dirty="0">
                <a:solidFill>
                  <a:srgbClr val="6AA84F"/>
                </a:solidFill>
                <a:latin typeface="Lato"/>
                <a:ea typeface="Lato"/>
                <a:cs typeface="Lato"/>
                <a:sym typeface="Lato"/>
              </a:rPr>
              <a:t>      </a:t>
            </a:r>
            <a:endParaRPr sz="2200" b="1" dirty="0">
              <a:solidFill>
                <a:srgbClr val="6AA84F"/>
              </a:solidFill>
              <a:latin typeface="Lato"/>
              <a:ea typeface="Lato"/>
              <a:cs typeface="Lato"/>
              <a:sym typeface="Lato"/>
            </a:endParaRPr>
          </a:p>
        </p:txBody>
      </p:sp>
      <p:sp>
        <p:nvSpPr>
          <p:cNvPr id="14" name="Google Shape;232;p28">
            <a:extLst>
              <a:ext uri="{FF2B5EF4-FFF2-40B4-BE49-F238E27FC236}">
                <a16:creationId xmlns:a16="http://schemas.microsoft.com/office/drawing/2014/main" id="{B404625A-3D15-434A-9942-D206576FF408}"/>
              </a:ext>
            </a:extLst>
          </p:cNvPr>
          <p:cNvSpPr txBox="1"/>
          <p:nvPr/>
        </p:nvSpPr>
        <p:spPr>
          <a:xfrm>
            <a:off x="211245" y="3113605"/>
            <a:ext cx="8588551" cy="579300"/>
          </a:xfrm>
          <a:prstGeom prst="rect">
            <a:avLst/>
          </a:prstGeom>
          <a:noFill/>
          <a:ln>
            <a:noFill/>
          </a:ln>
        </p:spPr>
        <p:txBody>
          <a:bodyPr spcFirstLastPara="1" wrap="square" lIns="91425" tIns="91425" rIns="91425" bIns="91425" anchor="t" anchorCtr="0">
            <a:noAutofit/>
          </a:bodyPr>
          <a:lstStyle/>
          <a:p>
            <a:pPr lvl="0"/>
            <a:r>
              <a:rPr lang="en" sz="2400" b="1" dirty="0">
                <a:solidFill>
                  <a:srgbClr val="6AA84F"/>
                </a:solidFill>
                <a:latin typeface="Lato"/>
                <a:ea typeface="Lato"/>
                <a:cs typeface="Lato"/>
                <a:sym typeface="Lato"/>
              </a:rPr>
              <a:t>          </a:t>
            </a:r>
            <a:r>
              <a:rPr lang="en" sz="2200" b="1" dirty="0" err="1">
                <a:solidFill>
                  <a:srgbClr val="CC0000"/>
                </a:solidFill>
                <a:latin typeface="Lato"/>
                <a:ea typeface="Lato"/>
                <a:cs typeface="Lato"/>
                <a:sym typeface="Lato"/>
              </a:rPr>
              <a:t>pn</a:t>
            </a:r>
            <a:r>
              <a:rPr lang="en" sz="2200" b="1" dirty="0">
                <a:solidFill>
                  <a:srgbClr val="CC0000"/>
                </a:solidFill>
                <a:latin typeface="Lato"/>
                <a:ea typeface="Lato"/>
                <a:cs typeface="Lato"/>
                <a:sym typeface="Lato"/>
              </a:rPr>
              <a:t>                  </a:t>
            </a:r>
            <a:r>
              <a:rPr lang="en" sz="2200" b="1" dirty="0" err="1">
                <a:solidFill>
                  <a:srgbClr val="CC0000"/>
                </a:solidFill>
                <a:latin typeface="Lato"/>
                <a:ea typeface="Lato"/>
                <a:cs typeface="Lato"/>
                <a:sym typeface="Lato"/>
              </a:rPr>
              <a:t>pn</a:t>
            </a:r>
            <a:r>
              <a:rPr lang="en" sz="2200" b="1" dirty="0">
                <a:solidFill>
                  <a:srgbClr val="6AA84F"/>
                </a:solidFill>
                <a:latin typeface="Lato"/>
                <a:ea typeface="Lato"/>
                <a:cs typeface="Lato"/>
                <a:sym typeface="Lato"/>
              </a:rPr>
              <a:t>                version            </a:t>
            </a:r>
            <a:r>
              <a:rPr lang="en" sz="2200" b="1" dirty="0" err="1">
                <a:solidFill>
                  <a:srgbClr val="677480"/>
                </a:solidFill>
                <a:latin typeface="Lato"/>
                <a:ea typeface="Lato"/>
                <a:cs typeface="Lato"/>
                <a:sym typeface="Lato"/>
              </a:rPr>
              <a:t>sp</a:t>
            </a:r>
            <a:r>
              <a:rPr lang="en" sz="2200" b="1" dirty="0">
                <a:solidFill>
                  <a:srgbClr val="677480"/>
                </a:solidFill>
                <a:latin typeface="Lato"/>
                <a:ea typeface="Lato"/>
                <a:cs typeface="Lato"/>
                <a:sym typeface="Lato"/>
              </a:rPr>
              <a:t>           </a:t>
            </a:r>
            <a:r>
              <a:rPr lang="en" sz="2200" b="1" dirty="0" err="1">
                <a:solidFill>
                  <a:srgbClr val="CC0000"/>
                </a:solidFill>
                <a:latin typeface="Lato"/>
                <a:ea typeface="Lato"/>
                <a:cs typeface="Lato"/>
                <a:sym typeface="Lato"/>
              </a:rPr>
              <a:t>pn</a:t>
            </a:r>
            <a:r>
              <a:rPr lang="en" sz="2200" b="1" dirty="0">
                <a:solidFill>
                  <a:srgbClr val="CC0000"/>
                </a:solidFill>
                <a:latin typeface="Lato"/>
                <a:ea typeface="Lato"/>
                <a:cs typeface="Lato"/>
                <a:sym typeface="Lato"/>
              </a:rPr>
              <a:t>                </a:t>
            </a:r>
            <a:r>
              <a:rPr lang="en" sz="2200" b="1" dirty="0" err="1">
                <a:solidFill>
                  <a:srgbClr val="CC0000"/>
                </a:solidFill>
                <a:latin typeface="Lato"/>
                <a:ea typeface="Lato"/>
                <a:cs typeface="Lato"/>
                <a:sym typeface="Lato"/>
              </a:rPr>
              <a:t>pn</a:t>
            </a:r>
            <a:endParaRPr sz="2200" b="1" dirty="0">
              <a:solidFill>
                <a:srgbClr val="6AA84F"/>
              </a:solidFill>
              <a:latin typeface="Lato"/>
              <a:ea typeface="Lato"/>
              <a:cs typeface="Lato"/>
              <a:sym typeface="Lato"/>
            </a:endParaRPr>
          </a:p>
        </p:txBody>
      </p:sp>
      <p:sp>
        <p:nvSpPr>
          <p:cNvPr id="15" name="Google Shape;233;p28">
            <a:extLst>
              <a:ext uri="{FF2B5EF4-FFF2-40B4-BE49-F238E27FC236}">
                <a16:creationId xmlns:a16="http://schemas.microsoft.com/office/drawing/2014/main" id="{AEA47A67-CD68-5D44-B5E5-82D16B09AE35}"/>
              </a:ext>
            </a:extLst>
          </p:cNvPr>
          <p:cNvSpPr txBox="1"/>
          <p:nvPr/>
        </p:nvSpPr>
        <p:spPr>
          <a:xfrm>
            <a:off x="296896" y="3806968"/>
            <a:ext cx="8502899" cy="579300"/>
          </a:xfrm>
          <a:prstGeom prst="rect">
            <a:avLst/>
          </a:prstGeom>
          <a:noFill/>
          <a:ln>
            <a:noFill/>
          </a:ln>
        </p:spPr>
        <p:txBody>
          <a:bodyPr spcFirstLastPara="1" wrap="square" lIns="91425" tIns="91425" rIns="91425" bIns="91425" anchor="t" anchorCtr="0">
            <a:noAutofit/>
          </a:bodyPr>
          <a:lstStyle/>
          <a:p>
            <a:pPr lvl="0"/>
            <a:r>
              <a:rPr lang="en" sz="2200" b="1" dirty="0">
                <a:solidFill>
                  <a:srgbClr val="6AA84F"/>
                </a:solidFill>
                <a:latin typeface="Lato"/>
                <a:ea typeface="Lato"/>
                <a:cs typeface="Lato"/>
                <a:sym typeface="Lato"/>
              </a:rPr>
              <a:t>   version</a:t>
            </a:r>
            <a:r>
              <a:rPr lang="en" sz="2200" b="1" dirty="0">
                <a:solidFill>
                  <a:srgbClr val="CC0000"/>
                </a:solidFill>
                <a:latin typeface="Lato"/>
                <a:ea typeface="Lato"/>
                <a:cs typeface="Lato"/>
                <a:sym typeface="Lato"/>
              </a:rPr>
              <a:t>     </a:t>
            </a:r>
            <a:r>
              <a:rPr lang="en" sz="2200" b="1" dirty="0" err="1">
                <a:solidFill>
                  <a:srgbClr val="677480"/>
                </a:solidFill>
                <a:latin typeface="Lato"/>
                <a:ea typeface="Lato"/>
                <a:cs typeface="Lato"/>
                <a:sym typeface="Lato"/>
              </a:rPr>
              <a:t>sp</a:t>
            </a:r>
            <a:r>
              <a:rPr lang="en" sz="2200" b="1" dirty="0">
                <a:solidFill>
                  <a:srgbClr val="CC0000"/>
                </a:solidFill>
                <a:latin typeface="Lato"/>
                <a:ea typeface="Lato"/>
                <a:cs typeface="Lato"/>
                <a:sym typeface="Lato"/>
              </a:rPr>
              <a:t>           </a:t>
            </a:r>
            <a:r>
              <a:rPr lang="en" sz="2200" b="1" dirty="0" err="1">
                <a:solidFill>
                  <a:srgbClr val="CC0000"/>
                </a:solidFill>
                <a:latin typeface="Lato"/>
                <a:ea typeface="Lato"/>
                <a:cs typeface="Lato"/>
                <a:sym typeface="Lato"/>
              </a:rPr>
              <a:t>pn</a:t>
            </a:r>
            <a:r>
              <a:rPr lang="en" sz="2200" b="1" dirty="0">
                <a:solidFill>
                  <a:srgbClr val="CC0000"/>
                </a:solidFill>
                <a:latin typeface="Lato"/>
                <a:ea typeface="Lato"/>
                <a:cs typeface="Lato"/>
                <a:sym typeface="Lato"/>
              </a:rPr>
              <a:t>                  </a:t>
            </a:r>
            <a:r>
              <a:rPr lang="en" sz="2200" b="1" dirty="0" err="1">
                <a:solidFill>
                  <a:srgbClr val="CC0000"/>
                </a:solidFill>
                <a:latin typeface="Lato"/>
                <a:ea typeface="Lato"/>
                <a:cs typeface="Lato"/>
                <a:sym typeface="Lato"/>
              </a:rPr>
              <a:t>pn</a:t>
            </a:r>
            <a:r>
              <a:rPr lang="en" sz="2200" b="1" dirty="0">
                <a:solidFill>
                  <a:srgbClr val="CC0000"/>
                </a:solidFill>
                <a:latin typeface="Lato"/>
                <a:ea typeface="Lato"/>
                <a:cs typeface="Lato"/>
                <a:sym typeface="Lato"/>
              </a:rPr>
              <a:t>                      </a:t>
            </a:r>
            <a:r>
              <a:rPr lang="en" sz="2200" b="1" dirty="0">
                <a:solidFill>
                  <a:srgbClr val="6AA84F"/>
                </a:solidFill>
                <a:latin typeface="Lato"/>
                <a:ea typeface="Lato"/>
                <a:cs typeface="Lato"/>
                <a:sym typeface="Lato"/>
              </a:rPr>
              <a:t>version              </a:t>
            </a:r>
            <a:r>
              <a:rPr lang="en" sz="2200" b="1" dirty="0" err="1">
                <a:solidFill>
                  <a:srgbClr val="677480"/>
                </a:solidFill>
                <a:latin typeface="Lato"/>
                <a:ea typeface="Lato"/>
                <a:cs typeface="Lato"/>
                <a:sym typeface="Lato"/>
              </a:rPr>
              <a:t>sp</a:t>
            </a:r>
            <a:r>
              <a:rPr lang="en" sz="2200" b="1" dirty="0">
                <a:solidFill>
                  <a:srgbClr val="677480"/>
                </a:solidFill>
                <a:latin typeface="Lato"/>
                <a:ea typeface="Lato"/>
                <a:cs typeface="Lato"/>
                <a:sym typeface="Lato"/>
              </a:rPr>
              <a:t>      </a:t>
            </a:r>
            <a:r>
              <a:rPr lang="en" sz="2200" b="1" dirty="0" err="1">
                <a:solidFill>
                  <a:srgbClr val="677480"/>
                </a:solidFill>
                <a:latin typeface="Lato"/>
                <a:ea typeface="Lato"/>
                <a:cs typeface="Lato"/>
                <a:sym typeface="Lato"/>
              </a:rPr>
              <a:t>sp</a:t>
            </a:r>
            <a:r>
              <a:rPr lang="en" sz="2200" b="1" dirty="0">
                <a:solidFill>
                  <a:srgbClr val="CC0000"/>
                </a:solidFill>
                <a:latin typeface="Lato"/>
                <a:ea typeface="Lato"/>
                <a:cs typeface="Lato"/>
                <a:sym typeface="Lato"/>
              </a:rPr>
              <a:t>               </a:t>
            </a:r>
            <a:endParaRPr sz="2200" b="1" dirty="0">
              <a:solidFill>
                <a:srgbClr val="CC0000"/>
              </a:solidFill>
              <a:latin typeface="Lato"/>
              <a:ea typeface="Lato"/>
              <a:cs typeface="Lato"/>
              <a:sym typeface="Lato"/>
            </a:endParaRPr>
          </a:p>
        </p:txBody>
      </p:sp>
      <p:sp>
        <p:nvSpPr>
          <p:cNvPr id="16" name="Google Shape;234;p28">
            <a:extLst>
              <a:ext uri="{FF2B5EF4-FFF2-40B4-BE49-F238E27FC236}">
                <a16:creationId xmlns:a16="http://schemas.microsoft.com/office/drawing/2014/main" id="{B101A656-D8EB-D440-8E81-D589137ED2FB}"/>
              </a:ext>
            </a:extLst>
          </p:cNvPr>
          <p:cNvSpPr txBox="1"/>
          <p:nvPr/>
        </p:nvSpPr>
        <p:spPr>
          <a:xfrm>
            <a:off x="344203" y="4500331"/>
            <a:ext cx="7964700" cy="57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dirty="0">
                <a:solidFill>
                  <a:srgbClr val="CC0000"/>
                </a:solidFill>
                <a:latin typeface="Lato"/>
                <a:ea typeface="Lato"/>
                <a:cs typeface="Lato"/>
                <a:sym typeface="Lato"/>
              </a:rPr>
              <a:t>     </a:t>
            </a:r>
            <a:r>
              <a:rPr lang="en" sz="2200" b="1" dirty="0" err="1">
                <a:solidFill>
                  <a:srgbClr val="CC0000"/>
                </a:solidFill>
                <a:latin typeface="Lato"/>
                <a:ea typeface="Lato"/>
                <a:cs typeface="Lato"/>
                <a:sym typeface="Lato"/>
              </a:rPr>
              <a:t>pn</a:t>
            </a:r>
            <a:r>
              <a:rPr lang="en" sz="2200" b="1" dirty="0">
                <a:solidFill>
                  <a:srgbClr val="CC0000"/>
                </a:solidFill>
                <a:latin typeface="Lato"/>
                <a:ea typeface="Lato"/>
                <a:cs typeface="Lato"/>
                <a:sym typeface="Lato"/>
              </a:rPr>
              <a:t>               </a:t>
            </a:r>
            <a:r>
              <a:rPr lang="en" sz="2200" b="1" dirty="0" err="1">
                <a:solidFill>
                  <a:srgbClr val="CC0000"/>
                </a:solidFill>
                <a:latin typeface="Lato"/>
                <a:ea typeface="Lato"/>
                <a:cs typeface="Lato"/>
                <a:sym typeface="Lato"/>
              </a:rPr>
              <a:t>pn</a:t>
            </a:r>
            <a:r>
              <a:rPr lang="en" sz="2200" b="1" dirty="0">
                <a:solidFill>
                  <a:srgbClr val="6AA84F"/>
                </a:solidFill>
                <a:latin typeface="Lato"/>
                <a:ea typeface="Lato"/>
                <a:cs typeface="Lato"/>
                <a:sym typeface="Lato"/>
              </a:rPr>
              <a:t>              version</a:t>
            </a:r>
            <a:endParaRPr sz="2200" b="1" dirty="0">
              <a:solidFill>
                <a:srgbClr val="6AA84F"/>
              </a:solidFill>
              <a:latin typeface="Lato"/>
              <a:ea typeface="Lato"/>
              <a:cs typeface="Lato"/>
              <a:sym typeface="Lato"/>
            </a:endParaRPr>
          </a:p>
        </p:txBody>
      </p:sp>
      <p:sp>
        <p:nvSpPr>
          <p:cNvPr id="10" name="TextBox 9">
            <a:extLst>
              <a:ext uri="{FF2B5EF4-FFF2-40B4-BE49-F238E27FC236}">
                <a16:creationId xmlns:a16="http://schemas.microsoft.com/office/drawing/2014/main" id="{F23CF2A0-0F83-D64D-A972-B657C458C98F}"/>
              </a:ext>
            </a:extLst>
          </p:cNvPr>
          <p:cNvSpPr txBox="1"/>
          <p:nvPr/>
        </p:nvSpPr>
        <p:spPr>
          <a:xfrm>
            <a:off x="8850781" y="4689650"/>
            <a:ext cx="352486"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20</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31046792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Keyword Interpretation (example 4)</a:t>
            </a:r>
            <a:endParaRPr lang="en-US" b="1" dirty="0"/>
          </a:p>
        </p:txBody>
      </p:sp>
      <p:sp>
        <p:nvSpPr>
          <p:cNvPr id="5" name="Google Shape;240;p29">
            <a:extLst>
              <a:ext uri="{FF2B5EF4-FFF2-40B4-BE49-F238E27FC236}">
                <a16:creationId xmlns:a16="http://schemas.microsoft.com/office/drawing/2014/main" id="{8AB673A0-6C3A-B246-AD57-263B8779E1BA}"/>
              </a:ext>
            </a:extLst>
          </p:cNvPr>
          <p:cNvSpPr txBox="1">
            <a:spLocks/>
          </p:cNvSpPr>
          <p:nvPr/>
        </p:nvSpPr>
        <p:spPr>
          <a:xfrm>
            <a:off x="185376" y="848412"/>
            <a:ext cx="8773248" cy="3877800"/>
          </a:xfrm>
          <a:prstGeom prst="rect">
            <a:avLst/>
          </a:prstGeom>
        </p:spPr>
        <p:txBody>
          <a:bodyPr spcFirstLastPara="1" vert="horz" wrap="square" lIns="91425" tIns="91425" rIns="91425" bIns="91425" numCol="2" rtlCol="0" anchor="t" anchorCtr="0">
            <a:noAutofit/>
          </a:bodyPr>
          <a:lstStyle>
            <a:lvl1pPr marL="342900" indent="-342900" algn="l" defTabSz="457200" rtl="0" eaLnBrk="1" latinLnBrk="0" hangingPunct="1">
              <a:spcBef>
                <a:spcPct val="20000"/>
              </a:spcBef>
              <a:buClr>
                <a:srgbClr val="1579D1"/>
              </a:buClr>
              <a:buFont typeface="Arial"/>
              <a:buChar char="•"/>
              <a:defRPr sz="2800" kern="1200">
                <a:solidFill>
                  <a:schemeClr val="tx1"/>
                </a:solidFill>
                <a:latin typeface="Arial"/>
                <a:ea typeface="+mn-ea"/>
                <a:cs typeface="Arial"/>
              </a:defRPr>
            </a:lvl1pPr>
            <a:lvl2pPr marL="742950" indent="-285750" algn="l" defTabSz="457200" rtl="0" eaLnBrk="1" latinLnBrk="0" hangingPunct="1">
              <a:spcBef>
                <a:spcPct val="20000"/>
              </a:spcBef>
              <a:buClr>
                <a:srgbClr val="1579D1"/>
              </a:buClr>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4pPr>
            <a:lvl5pPr marL="20574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57200" indent="-393700">
              <a:spcBef>
                <a:spcPts val="600"/>
              </a:spcBef>
              <a:buClr>
                <a:srgbClr val="333333"/>
              </a:buClr>
              <a:buSzPts val="2600"/>
              <a:buFont typeface="Arial"/>
              <a:buChar char="▷"/>
            </a:pPr>
            <a:r>
              <a:rPr lang="en-US" b="1" dirty="0">
                <a:solidFill>
                  <a:srgbClr val="CC0000"/>
                </a:solidFill>
              </a:rPr>
              <a:t>Command Antivirus</a:t>
            </a:r>
            <a:r>
              <a:rPr lang="en-US" b="1" dirty="0">
                <a:solidFill>
                  <a:srgbClr val="333333"/>
                </a:solidFill>
              </a:rPr>
              <a:t> </a:t>
            </a:r>
            <a:r>
              <a:rPr lang="en-US" b="1" dirty="0">
                <a:solidFill>
                  <a:srgbClr val="6AA84F"/>
                </a:solidFill>
              </a:rPr>
              <a:t>5.2.11.5</a:t>
            </a:r>
          </a:p>
          <a:p>
            <a:pPr marL="457200" indent="-393700">
              <a:spcBef>
                <a:spcPts val="0"/>
              </a:spcBef>
              <a:buClr>
                <a:srgbClr val="333333"/>
              </a:buClr>
              <a:buSzPts val="2600"/>
              <a:buFont typeface="Arial"/>
              <a:buChar char="▷"/>
            </a:pPr>
            <a:r>
              <a:rPr lang="en-US" b="1" dirty="0">
                <a:solidFill>
                  <a:srgbClr val="CC0000"/>
                </a:solidFill>
              </a:rPr>
              <a:t>Comodo Antivirus</a:t>
            </a:r>
            <a:r>
              <a:rPr lang="en-US" b="1" dirty="0">
                <a:solidFill>
                  <a:srgbClr val="333333"/>
                </a:solidFill>
              </a:rPr>
              <a:t> </a:t>
            </a:r>
            <a:r>
              <a:rPr lang="en-US" b="1" dirty="0">
                <a:solidFill>
                  <a:srgbClr val="6AA84F"/>
                </a:solidFill>
              </a:rPr>
              <a:t>7424</a:t>
            </a:r>
          </a:p>
          <a:p>
            <a:pPr marL="457200" indent="-393700">
              <a:spcBef>
                <a:spcPts val="0"/>
              </a:spcBef>
              <a:buClr>
                <a:srgbClr val="333333"/>
              </a:buClr>
              <a:buSzPts val="2600"/>
              <a:buFont typeface="Arial"/>
              <a:buChar char="▷"/>
            </a:pPr>
            <a:r>
              <a:rPr lang="en-US" b="1" dirty="0" err="1">
                <a:solidFill>
                  <a:srgbClr val="CC0000"/>
                </a:solidFill>
              </a:rPr>
              <a:t>eSafe</a:t>
            </a:r>
            <a:r>
              <a:rPr lang="en-US" b="1" dirty="0">
                <a:solidFill>
                  <a:srgbClr val="CC0000"/>
                </a:solidFill>
              </a:rPr>
              <a:t> </a:t>
            </a:r>
            <a:r>
              <a:rPr lang="en-US" b="1" dirty="0">
                <a:solidFill>
                  <a:srgbClr val="6AA84F"/>
                </a:solidFill>
              </a:rPr>
              <a:t>7.0.17.0</a:t>
            </a:r>
          </a:p>
          <a:p>
            <a:pPr marL="457200" indent="-393700">
              <a:spcBef>
                <a:spcPts val="0"/>
              </a:spcBef>
              <a:buClr>
                <a:srgbClr val="333333"/>
              </a:buClr>
              <a:buSzPts val="2600"/>
              <a:buFont typeface="Arial"/>
              <a:buChar char="▷"/>
            </a:pPr>
            <a:r>
              <a:rPr lang="en-US" b="1" dirty="0">
                <a:solidFill>
                  <a:srgbClr val="CC0000"/>
                </a:solidFill>
              </a:rPr>
              <a:t>F-</a:t>
            </a:r>
            <a:r>
              <a:rPr lang="en-US" b="1" dirty="0" err="1">
                <a:solidFill>
                  <a:srgbClr val="CC0000"/>
                </a:solidFill>
              </a:rPr>
              <a:t>Prot</a:t>
            </a:r>
            <a:r>
              <a:rPr lang="en-US" b="1" dirty="0">
                <a:solidFill>
                  <a:srgbClr val="CC0000"/>
                </a:solidFill>
              </a:rPr>
              <a:t> Antivirus</a:t>
            </a:r>
            <a:r>
              <a:rPr lang="en-US" b="1" dirty="0">
                <a:solidFill>
                  <a:srgbClr val="333333"/>
                </a:solidFill>
              </a:rPr>
              <a:t> </a:t>
            </a:r>
            <a:r>
              <a:rPr lang="en-US" b="1" dirty="0">
                <a:solidFill>
                  <a:srgbClr val="6AA84F"/>
                </a:solidFill>
              </a:rPr>
              <a:t>4.6.2.117</a:t>
            </a:r>
          </a:p>
          <a:p>
            <a:pPr marL="457200" indent="-393700">
              <a:spcBef>
                <a:spcPts val="0"/>
              </a:spcBef>
              <a:buClr>
                <a:srgbClr val="333333"/>
              </a:buClr>
              <a:buSzPts val="2600"/>
              <a:buFont typeface="Arial"/>
              <a:buChar char="▷"/>
            </a:pPr>
            <a:r>
              <a:rPr lang="en-US" b="1" dirty="0">
                <a:solidFill>
                  <a:srgbClr val="CC0000"/>
                </a:solidFill>
              </a:rPr>
              <a:t>F-Secure Anti-Virus</a:t>
            </a:r>
            <a:r>
              <a:rPr lang="en-US" b="1" dirty="0">
                <a:solidFill>
                  <a:srgbClr val="333333"/>
                </a:solidFill>
              </a:rPr>
              <a:t> </a:t>
            </a:r>
            <a:r>
              <a:rPr lang="en-US" b="1" dirty="0">
                <a:solidFill>
                  <a:srgbClr val="6AA84F"/>
                </a:solidFill>
              </a:rPr>
              <a:t>9.0.16160.0</a:t>
            </a:r>
          </a:p>
          <a:p>
            <a:pPr marL="457200" indent="-393700">
              <a:spcBef>
                <a:spcPts val="0"/>
              </a:spcBef>
              <a:buClr>
                <a:srgbClr val="333333"/>
              </a:buClr>
              <a:buSzPts val="2600"/>
              <a:buFont typeface="Arial"/>
              <a:buChar char="▷"/>
            </a:pPr>
            <a:r>
              <a:rPr lang="en-US" b="1" dirty="0">
                <a:solidFill>
                  <a:srgbClr val="CC0000"/>
                </a:solidFill>
              </a:rPr>
              <a:t>McAfee Anti-Virus Scanning Engine</a:t>
            </a:r>
            <a:r>
              <a:rPr lang="en-US" b="1" dirty="0">
                <a:solidFill>
                  <a:srgbClr val="333333"/>
                </a:solidFill>
              </a:rPr>
              <a:t> </a:t>
            </a:r>
            <a:r>
              <a:rPr lang="en-US" b="1" dirty="0">
                <a:solidFill>
                  <a:srgbClr val="6AA84F"/>
                </a:solidFill>
              </a:rPr>
              <a:t>5.400.0.1158</a:t>
            </a:r>
          </a:p>
          <a:p>
            <a:pPr marL="457200" indent="-393700">
              <a:spcBef>
                <a:spcPts val="0"/>
              </a:spcBef>
              <a:buClr>
                <a:srgbClr val="333333"/>
              </a:buClr>
              <a:buSzPts val="2600"/>
              <a:buFont typeface="Arial"/>
              <a:buChar char="▷"/>
            </a:pPr>
            <a:r>
              <a:rPr lang="en-US" b="1" dirty="0">
                <a:solidFill>
                  <a:srgbClr val="CC0000"/>
                </a:solidFill>
              </a:rPr>
              <a:t>Norman Antivirus</a:t>
            </a:r>
            <a:r>
              <a:rPr lang="en-US" b="1" dirty="0">
                <a:solidFill>
                  <a:srgbClr val="333333"/>
                </a:solidFill>
              </a:rPr>
              <a:t> </a:t>
            </a:r>
            <a:r>
              <a:rPr lang="en-US" b="1" dirty="0">
                <a:solidFill>
                  <a:srgbClr val="6AA84F"/>
                </a:solidFill>
              </a:rPr>
              <a:t>6.06.12</a:t>
            </a:r>
          </a:p>
          <a:p>
            <a:pPr marL="457200" indent="-393700">
              <a:spcBef>
                <a:spcPts val="0"/>
              </a:spcBef>
              <a:buClr>
                <a:srgbClr val="333333"/>
              </a:buClr>
              <a:buSzPts val="2600"/>
              <a:buFont typeface="Arial"/>
              <a:buChar char="▷"/>
            </a:pPr>
            <a:r>
              <a:rPr lang="en-US" b="1" dirty="0">
                <a:solidFill>
                  <a:srgbClr val="CC0000"/>
                </a:solidFill>
              </a:rPr>
              <a:t>nProtect Anti-Virus</a:t>
            </a:r>
            <a:r>
              <a:rPr lang="en-US" b="1" dirty="0">
                <a:solidFill>
                  <a:srgbClr val="333333"/>
                </a:solidFill>
              </a:rPr>
              <a:t> </a:t>
            </a:r>
            <a:r>
              <a:rPr lang="en-US" b="1" dirty="0">
                <a:solidFill>
                  <a:srgbClr val="6AA84F"/>
                </a:solidFill>
              </a:rPr>
              <a:t>2011-01-17.01</a:t>
            </a:r>
          </a:p>
          <a:p>
            <a:pPr marL="457200" indent="-393700">
              <a:spcBef>
                <a:spcPts val="0"/>
              </a:spcBef>
              <a:buClr>
                <a:srgbClr val="333333"/>
              </a:buClr>
              <a:buSzPts val="2600"/>
              <a:buFont typeface="Arial"/>
              <a:buChar char="▷"/>
            </a:pPr>
            <a:r>
              <a:rPr lang="en-US" b="1" dirty="0">
                <a:solidFill>
                  <a:srgbClr val="CC0000"/>
                </a:solidFill>
              </a:rPr>
              <a:t>Panda Antivirus</a:t>
            </a:r>
            <a:r>
              <a:rPr lang="en-US" b="1" dirty="0">
                <a:solidFill>
                  <a:srgbClr val="333333"/>
                </a:solidFill>
              </a:rPr>
              <a:t> </a:t>
            </a:r>
            <a:r>
              <a:rPr lang="en-US" b="1" dirty="0">
                <a:solidFill>
                  <a:srgbClr val="6AA84F"/>
                </a:solidFill>
              </a:rPr>
              <a:t>10.0.2.7</a:t>
            </a:r>
            <a:endParaRPr lang="en-US" b="1" dirty="0">
              <a:solidFill>
                <a:srgbClr val="6AA84F"/>
              </a:solidFill>
              <a:highlight>
                <a:srgbClr val="FFFFFF"/>
              </a:highlight>
              <a:ea typeface="Arial"/>
              <a:sym typeface="Arial"/>
            </a:endParaRPr>
          </a:p>
        </p:txBody>
      </p:sp>
      <p:sp>
        <p:nvSpPr>
          <p:cNvPr id="4" name="TextBox 3">
            <a:extLst>
              <a:ext uri="{FF2B5EF4-FFF2-40B4-BE49-F238E27FC236}">
                <a16:creationId xmlns:a16="http://schemas.microsoft.com/office/drawing/2014/main" id="{18BC620A-25D3-2D40-960F-FA46A9090A48}"/>
              </a:ext>
            </a:extLst>
          </p:cNvPr>
          <p:cNvSpPr txBox="1"/>
          <p:nvPr/>
        </p:nvSpPr>
        <p:spPr>
          <a:xfrm>
            <a:off x="8850781" y="4689650"/>
            <a:ext cx="352486"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21</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3071979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CVE-2006-0219 Description</a:t>
            </a:r>
            <a:endParaRPr lang="en-US" b="1" dirty="0"/>
          </a:p>
        </p:txBody>
      </p:sp>
      <p:sp>
        <p:nvSpPr>
          <p:cNvPr id="6" name="Google Shape;246;p30">
            <a:extLst>
              <a:ext uri="{FF2B5EF4-FFF2-40B4-BE49-F238E27FC236}">
                <a16:creationId xmlns:a16="http://schemas.microsoft.com/office/drawing/2014/main" id="{F8E5A462-7EF0-C443-91D2-7A75D638132E}"/>
              </a:ext>
            </a:extLst>
          </p:cNvPr>
          <p:cNvSpPr txBox="1">
            <a:spLocks/>
          </p:cNvSpPr>
          <p:nvPr/>
        </p:nvSpPr>
        <p:spPr>
          <a:xfrm>
            <a:off x="366450" y="848412"/>
            <a:ext cx="8411100" cy="4513200"/>
          </a:xfrm>
          <a:prstGeom prst="rect">
            <a:avLst/>
          </a:prstGeom>
        </p:spPr>
        <p:txBody>
          <a:bodyPr spcFirstLastPara="1" vert="horz" wrap="square" lIns="91425" tIns="91425" rIns="91425" bIns="91425" rtlCol="0" anchor="t" anchorCtr="0">
            <a:noAutofit/>
          </a:bodyPr>
          <a:lstStyle>
            <a:lvl1pPr marL="342900" indent="-342900" algn="l" defTabSz="457200" rtl="0" eaLnBrk="1" latinLnBrk="0" hangingPunct="1">
              <a:spcBef>
                <a:spcPct val="20000"/>
              </a:spcBef>
              <a:buClr>
                <a:srgbClr val="1579D1"/>
              </a:buClr>
              <a:buFont typeface="Arial"/>
              <a:buChar char="•"/>
              <a:defRPr sz="2800" kern="1200">
                <a:solidFill>
                  <a:schemeClr val="tx1"/>
                </a:solidFill>
                <a:latin typeface="Arial"/>
                <a:ea typeface="+mn-ea"/>
                <a:cs typeface="Arial"/>
              </a:defRPr>
            </a:lvl1pPr>
            <a:lvl2pPr marL="742950" indent="-285750" algn="l" defTabSz="457200" rtl="0" eaLnBrk="1" latinLnBrk="0" hangingPunct="1">
              <a:spcBef>
                <a:spcPct val="20000"/>
              </a:spcBef>
              <a:buClr>
                <a:srgbClr val="1579D1"/>
              </a:buClr>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4pPr>
            <a:lvl5pPr marL="20574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spcBef>
                <a:spcPts val="600"/>
              </a:spcBef>
              <a:buFont typeface="Arial"/>
              <a:buNone/>
            </a:pPr>
            <a:r>
              <a:rPr lang="en-US" b="1" dirty="0"/>
              <a:t>The original distribution of </a:t>
            </a:r>
            <a:r>
              <a:rPr lang="en-US" b="1" dirty="0" err="1"/>
              <a:t>MyBulletinBoard</a:t>
            </a:r>
            <a:r>
              <a:rPr lang="en-US" b="1" dirty="0"/>
              <a:t> (</a:t>
            </a:r>
            <a:r>
              <a:rPr lang="en-US" b="1" dirty="0" err="1"/>
              <a:t>MyBB</a:t>
            </a:r>
            <a:r>
              <a:rPr lang="en-US" b="1" dirty="0"/>
              <a:t>) to update from older versions to 1.0.2 omits or includes older versions of certain critical files, which allows attackers to conduct (1) SQL injection attacks via an attachment name that is not properly handled by </a:t>
            </a:r>
            <a:r>
              <a:rPr lang="en-US" b="1" dirty="0" err="1"/>
              <a:t>inc</a:t>
            </a:r>
            <a:r>
              <a:rPr lang="en-US" b="1" dirty="0"/>
              <a:t>/</a:t>
            </a:r>
            <a:r>
              <a:rPr lang="en-US" b="1" dirty="0" err="1"/>
              <a:t>functions_upload.php</a:t>
            </a:r>
            <a:r>
              <a:rPr lang="en-US" b="1" dirty="0"/>
              <a:t> (CVE-2005-4602), and possibly (2) other attacks related to </a:t>
            </a:r>
            <a:r>
              <a:rPr lang="en-US" b="1" dirty="0" err="1"/>
              <a:t>threadmode</a:t>
            </a:r>
            <a:r>
              <a:rPr lang="en-US" b="1" dirty="0"/>
              <a:t> in </a:t>
            </a:r>
            <a:r>
              <a:rPr lang="en-US" b="1" dirty="0" err="1"/>
              <a:t>usercp.php</a:t>
            </a:r>
            <a:r>
              <a:rPr lang="en-US" b="1" dirty="0"/>
              <a:t>.</a:t>
            </a:r>
            <a:endParaRPr lang="en-US" b="1" dirty="0">
              <a:latin typeface="Raleway"/>
              <a:ea typeface="Raleway"/>
              <a:cs typeface="Raleway"/>
              <a:sym typeface="Raleway"/>
            </a:endParaRPr>
          </a:p>
        </p:txBody>
      </p:sp>
      <p:sp>
        <p:nvSpPr>
          <p:cNvPr id="4" name="TextBox 3">
            <a:extLst>
              <a:ext uri="{FF2B5EF4-FFF2-40B4-BE49-F238E27FC236}">
                <a16:creationId xmlns:a16="http://schemas.microsoft.com/office/drawing/2014/main" id="{C5267337-87BC-804F-BCA0-BD368C82A91E}"/>
              </a:ext>
            </a:extLst>
          </p:cNvPr>
          <p:cNvSpPr txBox="1"/>
          <p:nvPr/>
        </p:nvSpPr>
        <p:spPr>
          <a:xfrm>
            <a:off x="8850781" y="4689650"/>
            <a:ext cx="352486"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22</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6871241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1744600" y="1278751"/>
            <a:ext cx="6893913" cy="2585997"/>
          </a:xfrm>
        </p:spPr>
        <p:txBody>
          <a:bodyPr/>
          <a:lstStyle/>
          <a:p>
            <a:r>
              <a:rPr lang="en-US" dirty="0"/>
              <a:t>Finding Vulnerable Code</a:t>
            </a:r>
            <a:endParaRPr lang="en-US" sz="5400" dirty="0"/>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43496" t="46223" r="45766" b="46200"/>
          <a:stretch/>
        </p:blipFill>
        <p:spPr>
          <a:xfrm>
            <a:off x="7644643" y="4384624"/>
            <a:ext cx="993870" cy="394514"/>
          </a:xfrm>
          <a:prstGeom prst="rect">
            <a:avLst/>
          </a:prstGeom>
        </p:spPr>
      </p:pic>
      <p:sp>
        <p:nvSpPr>
          <p:cNvPr id="7" name="TextBox 6">
            <a:extLst>
              <a:ext uri="{FF2B5EF4-FFF2-40B4-BE49-F238E27FC236}">
                <a16:creationId xmlns:a16="http://schemas.microsoft.com/office/drawing/2014/main" id="{BEEF8045-27BD-9A48-8E30-488E279DB309}"/>
              </a:ext>
            </a:extLst>
          </p:cNvPr>
          <p:cNvSpPr txBox="1"/>
          <p:nvPr/>
        </p:nvSpPr>
        <p:spPr>
          <a:xfrm>
            <a:off x="8811623" y="4881890"/>
            <a:ext cx="369419"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23</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3939463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A Vulnerability and its Fix</a:t>
            </a:r>
            <a:endParaRPr lang="en-US" b="1" dirty="0"/>
          </a:p>
        </p:txBody>
      </p:sp>
      <p:pic>
        <p:nvPicPr>
          <p:cNvPr id="8" name="Picture 7">
            <a:extLst>
              <a:ext uri="{FF2B5EF4-FFF2-40B4-BE49-F238E27FC236}">
                <a16:creationId xmlns:a16="http://schemas.microsoft.com/office/drawing/2014/main" id="{250387BF-2A83-334B-9F36-6F0E33EE0B50}"/>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pic>
        <p:nvPicPr>
          <p:cNvPr id="7" name="Picture 6">
            <a:extLst>
              <a:ext uri="{FF2B5EF4-FFF2-40B4-BE49-F238E27FC236}">
                <a16:creationId xmlns:a16="http://schemas.microsoft.com/office/drawing/2014/main" id="{F1890817-CDB7-2A44-B123-EEF61B6FD0CF}"/>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pic>
        <p:nvPicPr>
          <p:cNvPr id="4" name="Picture 3">
            <a:extLst>
              <a:ext uri="{FF2B5EF4-FFF2-40B4-BE49-F238E27FC236}">
                <a16:creationId xmlns:a16="http://schemas.microsoft.com/office/drawing/2014/main" id="{4282FF62-030E-DC40-95C2-0F1F9FE3225D}"/>
              </a:ext>
            </a:extLst>
          </p:cNvPr>
          <p:cNvPicPr>
            <a:picLocks noChangeAspect="1"/>
          </p:cNvPicPr>
          <p:nvPr/>
        </p:nvPicPr>
        <p:blipFill>
          <a:blip r:embed="rId3"/>
          <a:stretch>
            <a:fillRect/>
          </a:stretch>
        </p:blipFill>
        <p:spPr>
          <a:xfrm>
            <a:off x="296897" y="1290289"/>
            <a:ext cx="5052060" cy="3530166"/>
          </a:xfrm>
          <a:prstGeom prst="rect">
            <a:avLst/>
          </a:prstGeom>
        </p:spPr>
      </p:pic>
      <p:sp>
        <p:nvSpPr>
          <p:cNvPr id="5" name="TextBox 4">
            <a:extLst>
              <a:ext uri="{FF2B5EF4-FFF2-40B4-BE49-F238E27FC236}">
                <a16:creationId xmlns:a16="http://schemas.microsoft.com/office/drawing/2014/main" id="{33ACB652-B2C8-8B41-9806-54A316A849A1}"/>
              </a:ext>
            </a:extLst>
          </p:cNvPr>
          <p:cNvSpPr txBox="1"/>
          <p:nvPr/>
        </p:nvSpPr>
        <p:spPr>
          <a:xfrm>
            <a:off x="204620" y="920957"/>
            <a:ext cx="1402948"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Patch code:</a:t>
            </a:r>
          </a:p>
        </p:txBody>
      </p:sp>
      <p:sp>
        <p:nvSpPr>
          <p:cNvPr id="6" name="TextBox 5">
            <a:extLst>
              <a:ext uri="{FF2B5EF4-FFF2-40B4-BE49-F238E27FC236}">
                <a16:creationId xmlns:a16="http://schemas.microsoft.com/office/drawing/2014/main" id="{76F4ED21-A08B-B94E-A4F6-33CAAC89E9A1}"/>
              </a:ext>
            </a:extLst>
          </p:cNvPr>
          <p:cNvSpPr txBox="1"/>
          <p:nvPr/>
        </p:nvSpPr>
        <p:spPr>
          <a:xfrm>
            <a:off x="5441234" y="1290289"/>
            <a:ext cx="4175547" cy="2123658"/>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Package:		</a:t>
            </a:r>
            <a:r>
              <a:rPr lang="en-US" sz="1600" dirty="0" err="1">
                <a:latin typeface="Arial" panose="020B0604020202020204" pitchFamily="34" charset="0"/>
                <a:cs typeface="Arial" panose="020B0604020202020204" pitchFamily="34" charset="0"/>
              </a:rPr>
              <a:t>linux</a:t>
            </a:r>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File:         		</a:t>
            </a:r>
            <a:r>
              <a:rPr lang="en-US" sz="1600" i="1" dirty="0">
                <a:latin typeface="Arial" panose="020B0604020202020204" pitchFamily="34" charset="0"/>
                <a:cs typeface="Arial" panose="020B0604020202020204" pitchFamily="34" charset="0"/>
              </a:rPr>
              <a:t>kernel</a:t>
            </a:r>
            <a:r>
              <a:rPr lang="en-US" sz="1600" dirty="0">
                <a:latin typeface="Arial" panose="020B0604020202020204" pitchFamily="34" charset="0"/>
                <a:cs typeface="Arial" panose="020B0604020202020204" pitchFamily="34" charset="0"/>
              </a:rPr>
              <a:t>/</a:t>
            </a:r>
            <a:r>
              <a:rPr lang="en-US" sz="1600" dirty="0" err="1">
                <a:latin typeface="Arial" panose="020B0604020202020204" pitchFamily="34" charset="0"/>
                <a:cs typeface="Arial" panose="020B0604020202020204" pitchFamily="34" charset="0"/>
              </a:rPr>
              <a:t>bpf</a:t>
            </a:r>
            <a:r>
              <a:rPr lang="en-US" sz="1600" dirty="0">
                <a:latin typeface="Arial" panose="020B0604020202020204" pitchFamily="34" charset="0"/>
                <a:cs typeface="Arial" panose="020B0604020202020204" pitchFamily="34" charset="0"/>
              </a:rPr>
              <a:t>/</a:t>
            </a:r>
            <a:r>
              <a:rPr lang="en-US" sz="1600" dirty="0" err="1">
                <a:latin typeface="Arial" panose="020B0604020202020204" pitchFamily="34" charset="0"/>
                <a:cs typeface="Arial" panose="020B0604020202020204" pitchFamily="34" charset="0"/>
              </a:rPr>
              <a:t>verifier.c</a:t>
            </a:r>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CVE ID:   		CVE-2017-16995</a:t>
            </a:r>
          </a:p>
          <a:p>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Repository: 	/kernel</a:t>
            </a:r>
          </a:p>
          <a:p>
            <a:r>
              <a:rPr lang="en-US" sz="1600" dirty="0">
                <a:latin typeface="Arial" panose="020B0604020202020204" pitchFamily="34" charset="0"/>
                <a:cs typeface="Arial" panose="020B0604020202020204" pitchFamily="34" charset="0"/>
              </a:rPr>
              <a:t>Function: 		</a:t>
            </a:r>
            <a:r>
              <a:rPr lang="en-US" sz="1600" dirty="0" err="1">
                <a:latin typeface="Arial" panose="020B0604020202020204" pitchFamily="34" charset="0"/>
                <a:cs typeface="Arial" panose="020B0604020202020204" pitchFamily="34" charset="0"/>
              </a:rPr>
              <a:t>check_alu_op</a:t>
            </a:r>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CWE_ID: 		CWD-119</a:t>
            </a:r>
          </a:p>
        </p:txBody>
      </p:sp>
      <p:sp>
        <p:nvSpPr>
          <p:cNvPr id="10" name="TextBox 9">
            <a:extLst>
              <a:ext uri="{FF2B5EF4-FFF2-40B4-BE49-F238E27FC236}">
                <a16:creationId xmlns:a16="http://schemas.microsoft.com/office/drawing/2014/main" id="{D9AC33EC-764F-1043-AD74-0B33C13D7886}"/>
              </a:ext>
            </a:extLst>
          </p:cNvPr>
          <p:cNvSpPr txBox="1"/>
          <p:nvPr/>
        </p:nvSpPr>
        <p:spPr>
          <a:xfrm>
            <a:off x="8850781" y="4689650"/>
            <a:ext cx="352486"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24</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16018784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Vulnerable Source Code</a:t>
            </a:r>
          </a:p>
        </p:txBody>
      </p:sp>
      <p:pic>
        <p:nvPicPr>
          <p:cNvPr id="8" name="Picture 7">
            <a:extLst>
              <a:ext uri="{FF2B5EF4-FFF2-40B4-BE49-F238E27FC236}">
                <a16:creationId xmlns:a16="http://schemas.microsoft.com/office/drawing/2014/main" id="{250387BF-2A83-334B-9F36-6F0E33EE0B50}"/>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pic>
        <p:nvPicPr>
          <p:cNvPr id="7" name="Picture 6">
            <a:extLst>
              <a:ext uri="{FF2B5EF4-FFF2-40B4-BE49-F238E27FC236}">
                <a16:creationId xmlns:a16="http://schemas.microsoft.com/office/drawing/2014/main" id="{F1890817-CDB7-2A44-B123-EEF61B6FD0CF}"/>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sp>
        <p:nvSpPr>
          <p:cNvPr id="6" name="TextBox 5">
            <a:extLst>
              <a:ext uri="{FF2B5EF4-FFF2-40B4-BE49-F238E27FC236}">
                <a16:creationId xmlns:a16="http://schemas.microsoft.com/office/drawing/2014/main" id="{76F4ED21-A08B-B94E-A4F6-33CAAC89E9A1}"/>
              </a:ext>
            </a:extLst>
          </p:cNvPr>
          <p:cNvSpPr txBox="1"/>
          <p:nvPr/>
        </p:nvSpPr>
        <p:spPr>
          <a:xfrm>
            <a:off x="668796" y="1062600"/>
            <a:ext cx="7806408" cy="2677656"/>
          </a:xfrm>
          <a:prstGeom prst="rect">
            <a:avLst/>
          </a:prstGeom>
          <a:noFill/>
        </p:spPr>
        <p:txBody>
          <a:bodyPr wrap="square" rtlCol="0">
            <a:spAutoFit/>
          </a:bodyPr>
          <a:lstStyle/>
          <a:p>
            <a:r>
              <a:rPr lang="en-US" sz="2400" dirty="0">
                <a:solidFill>
                  <a:srgbClr val="5D8AC7"/>
                </a:solidFill>
                <a:latin typeface="Arial" panose="020B0604020202020204" pitchFamily="34" charset="0"/>
                <a:cs typeface="Arial" panose="020B0604020202020204" pitchFamily="34" charset="0"/>
              </a:rPr>
              <a:t>int </a:t>
            </a:r>
            <a:r>
              <a:rPr lang="en-US" sz="2400" dirty="0" err="1">
                <a:latin typeface="Arial" panose="020B0604020202020204" pitchFamily="34" charset="0"/>
                <a:cs typeface="Arial" panose="020B0604020202020204" pitchFamily="34" charset="0"/>
              </a:rPr>
              <a:t>check_alu_op</a:t>
            </a:r>
            <a:r>
              <a:rPr lang="en-US" sz="2400" dirty="0">
                <a:latin typeface="Arial" panose="020B0604020202020204" pitchFamily="34" charset="0"/>
                <a:cs typeface="Arial" panose="020B0604020202020204" pitchFamily="34" charset="0"/>
              </a:rPr>
              <a:t>(</a:t>
            </a:r>
            <a:r>
              <a:rPr lang="en-US" sz="2400" dirty="0">
                <a:solidFill>
                  <a:srgbClr val="5D8AC7"/>
                </a:solidFill>
                <a:latin typeface="Arial" panose="020B0604020202020204" pitchFamily="34" charset="0"/>
                <a:cs typeface="Arial" panose="020B0604020202020204" pitchFamily="34" charset="0"/>
              </a:rPr>
              <a:t>struct </a:t>
            </a:r>
            <a:r>
              <a:rPr lang="en-US" sz="2400" dirty="0" err="1">
                <a:solidFill>
                  <a:srgbClr val="5D8AC7"/>
                </a:solidFill>
                <a:latin typeface="Arial" panose="020B0604020202020204" pitchFamily="34" charset="0"/>
                <a:cs typeface="Arial" panose="020B0604020202020204" pitchFamily="34" charset="0"/>
              </a:rPr>
              <a:t>bpf_verifier_env</a:t>
            </a:r>
            <a:r>
              <a:rPr lang="en-US" sz="2400" dirty="0">
                <a:solidFill>
                  <a:srgbClr val="5D8AC7"/>
                </a:solidFill>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env , </a:t>
            </a:r>
          </a:p>
          <a:p>
            <a:r>
              <a:rPr lang="en-US" sz="2400" dirty="0">
                <a:latin typeface="Arial" panose="020B0604020202020204" pitchFamily="34" charset="0"/>
                <a:cs typeface="Arial" panose="020B0604020202020204" pitchFamily="34" charset="0"/>
              </a:rPr>
              <a:t>	</a:t>
            </a:r>
            <a:r>
              <a:rPr lang="en-US" sz="2400" dirty="0">
                <a:solidFill>
                  <a:srgbClr val="5D8AC7"/>
                </a:solidFill>
                <a:latin typeface="Arial" panose="020B0604020202020204" pitchFamily="34" charset="0"/>
                <a:cs typeface="Arial" panose="020B0604020202020204" pitchFamily="34" charset="0"/>
              </a:rPr>
              <a:t>struct </a:t>
            </a:r>
            <a:r>
              <a:rPr lang="en-US" sz="2400" dirty="0" err="1">
                <a:solidFill>
                  <a:srgbClr val="5D8AC7"/>
                </a:solidFill>
                <a:latin typeface="Arial" panose="020B0604020202020204" pitchFamily="34" charset="0"/>
                <a:cs typeface="Arial" panose="020B0604020202020204" pitchFamily="34" charset="0"/>
              </a:rPr>
              <a:t>bpf_insn</a:t>
            </a:r>
            <a:r>
              <a:rPr lang="en-US" sz="2400" dirty="0">
                <a:solidFill>
                  <a:srgbClr val="5D8AC7"/>
                </a:solidFill>
                <a:latin typeface="Arial" panose="020B0604020202020204" pitchFamily="34" charset="0"/>
                <a:cs typeface="Arial" panose="020B0604020202020204" pitchFamily="34" charset="0"/>
              </a:rPr>
              <a:t>*_env </a:t>
            </a:r>
            <a:r>
              <a:rPr lang="en-US" sz="2400" b="1" dirty="0" err="1">
                <a:solidFill>
                  <a:srgbClr val="8F177C"/>
                </a:solidFill>
                <a:highlight>
                  <a:srgbClr val="FFFF00"/>
                </a:highlight>
                <a:latin typeface="Arial" panose="020B0604020202020204" pitchFamily="34" charset="0"/>
                <a:cs typeface="Arial" panose="020B0604020202020204" pitchFamily="34" charset="0"/>
              </a:rPr>
              <a:t>insn</a:t>
            </a:r>
            <a:r>
              <a:rPr lang="en-US" sz="2400" dirty="0">
                <a:latin typeface="Arial" panose="020B0604020202020204" pitchFamily="34" charset="0"/>
                <a:cs typeface="Arial" panose="020B0604020202020204" pitchFamily="34" charset="0"/>
              </a:rPr>
              <a:t>) {</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	</a:t>
            </a:r>
            <a:r>
              <a:rPr lang="en-US" sz="2400" dirty="0">
                <a:solidFill>
                  <a:srgbClr val="5D8AC7"/>
                </a:solidFill>
                <a:latin typeface="Arial" panose="020B0604020202020204" pitchFamily="34" charset="0"/>
                <a:cs typeface="Arial" panose="020B0604020202020204" pitchFamily="34" charset="0"/>
              </a:rPr>
              <a:t>struct </a:t>
            </a:r>
            <a:r>
              <a:rPr lang="en-US" sz="2400" dirty="0" err="1">
                <a:solidFill>
                  <a:srgbClr val="5D8AC7"/>
                </a:solidFill>
                <a:latin typeface="Arial" panose="020B0604020202020204" pitchFamily="34" charset="0"/>
                <a:cs typeface="Arial" panose="020B0604020202020204" pitchFamily="34" charset="0"/>
              </a:rPr>
              <a:t>bpf_reg_state</a:t>
            </a:r>
            <a:r>
              <a:rPr lang="en-US" sz="2400" dirty="0">
                <a:solidFill>
                  <a:srgbClr val="5D8AC7"/>
                </a:solidFill>
                <a:latin typeface="Arial" panose="020B0604020202020204" pitchFamily="34" charset="0"/>
                <a:cs typeface="Arial" panose="020B0604020202020204" pitchFamily="34" charset="0"/>
              </a:rPr>
              <a:t> *</a:t>
            </a:r>
            <a:r>
              <a:rPr lang="en-US" sz="2400" dirty="0">
                <a:solidFill>
                  <a:srgbClr val="EE1D24"/>
                </a:solidFill>
                <a:latin typeface="Arial" panose="020B0604020202020204" pitchFamily="34" charset="0"/>
                <a:cs typeface="Arial" panose="020B0604020202020204" pitchFamily="34" charset="0"/>
              </a:rPr>
              <a:t>regs</a:t>
            </a:r>
            <a:r>
              <a:rPr lang="en-US" sz="2400" dirty="0">
                <a:latin typeface="Arial" panose="020B0604020202020204" pitchFamily="34" charset="0"/>
                <a:cs typeface="Arial" panose="020B0604020202020204" pitchFamily="34" charset="0"/>
              </a:rPr>
              <a:t> = </a:t>
            </a:r>
            <a:r>
              <a:rPr lang="en-US" sz="2400" dirty="0" err="1">
                <a:solidFill>
                  <a:srgbClr val="A49D1D"/>
                </a:solidFill>
                <a:latin typeface="Arial" panose="020B0604020202020204" pitchFamily="34" charset="0"/>
                <a:cs typeface="Arial" panose="020B0604020202020204" pitchFamily="34" charset="0"/>
              </a:rPr>
              <a:t>cur_regs</a:t>
            </a:r>
            <a:r>
              <a:rPr lang="en-US" sz="2400" dirty="0">
                <a:latin typeface="Arial" panose="020B0604020202020204" pitchFamily="34" charset="0"/>
                <a:cs typeface="Arial" panose="020B0604020202020204" pitchFamily="34" charset="0"/>
              </a:rPr>
              <a:t>(</a:t>
            </a:r>
            <a:r>
              <a:rPr lang="en-US" sz="2400" dirty="0">
                <a:solidFill>
                  <a:srgbClr val="8F177C"/>
                </a:solidFill>
                <a:latin typeface="Arial" panose="020B0604020202020204" pitchFamily="34" charset="0"/>
                <a:cs typeface="Arial" panose="020B0604020202020204" pitchFamily="34" charset="0"/>
              </a:rPr>
              <a:t>env</a:t>
            </a:r>
            <a:r>
              <a:rPr lang="en-US" sz="2400" dirty="0">
                <a:latin typeface="Arial" panose="020B0604020202020204" pitchFamily="34" charset="0"/>
                <a:cs typeface="Arial" panose="020B0604020202020204" pitchFamily="34" charset="0"/>
              </a:rPr>
              <a:t>) </a:t>
            </a:r>
          </a:p>
          <a:p>
            <a:r>
              <a:rPr lang="en-US" sz="2400" dirty="0">
                <a:latin typeface="Arial" panose="020B0604020202020204" pitchFamily="34" charset="0"/>
                <a:cs typeface="Arial" panose="020B0604020202020204" pitchFamily="34" charset="0"/>
              </a:rPr>
              <a:t>	... </a:t>
            </a:r>
            <a:endParaRPr lang="en-US" sz="3600" dirty="0">
              <a:latin typeface="Arial" panose="020B0604020202020204" pitchFamily="34" charset="0"/>
              <a:cs typeface="Arial" panose="020B0604020202020204" pitchFamily="34" charset="0"/>
            </a:endParaRPr>
          </a:p>
          <a:p>
            <a:r>
              <a:rPr lang="en-US" sz="2400" dirty="0">
                <a:latin typeface="Arial" panose="020B0604020202020204" pitchFamily="34" charset="0"/>
                <a:cs typeface="Arial" panose="020B0604020202020204" pitchFamily="34" charset="0"/>
              </a:rPr>
              <a:t>	</a:t>
            </a:r>
            <a:r>
              <a:rPr lang="en-US" sz="2400" dirty="0">
                <a:solidFill>
                  <a:srgbClr val="EE1D24"/>
                </a:solidFill>
                <a:latin typeface="Arial" panose="020B0604020202020204" pitchFamily="34" charset="0"/>
                <a:cs typeface="Arial" panose="020B0604020202020204" pitchFamily="34" charset="0"/>
              </a:rPr>
              <a:t>regs</a:t>
            </a:r>
            <a:r>
              <a:rPr lang="en-US" sz="2400" dirty="0">
                <a:latin typeface="Arial" panose="020B0604020202020204" pitchFamily="34" charset="0"/>
                <a:cs typeface="Arial" panose="020B0604020202020204" pitchFamily="34" charset="0"/>
              </a:rPr>
              <a:t>[</a:t>
            </a:r>
            <a:r>
              <a:rPr lang="en-US" sz="2400" b="1" dirty="0" err="1">
                <a:solidFill>
                  <a:srgbClr val="8F177C"/>
                </a:solidFill>
                <a:highlight>
                  <a:srgbClr val="FFFF00"/>
                </a:highlight>
                <a:latin typeface="Arial" panose="020B0604020202020204" pitchFamily="34" charset="0"/>
                <a:cs typeface="Arial" panose="020B0604020202020204" pitchFamily="34" charset="0"/>
              </a:rPr>
              <a:t>insn</a:t>
            </a:r>
            <a:r>
              <a:rPr lang="en-US" sz="2400" dirty="0">
                <a:solidFill>
                  <a:srgbClr val="8F177C"/>
                </a:solidFill>
                <a:latin typeface="Arial" panose="020B0604020202020204" pitchFamily="34" charset="0"/>
                <a:cs typeface="Arial" panose="020B0604020202020204" pitchFamily="34" charset="0"/>
              </a:rPr>
              <a:t>-&gt;</a:t>
            </a:r>
            <a:r>
              <a:rPr lang="en-US" sz="2400" dirty="0" err="1">
                <a:solidFill>
                  <a:srgbClr val="8F177C"/>
                </a:solidFill>
                <a:latin typeface="Arial" panose="020B0604020202020204" pitchFamily="34" charset="0"/>
                <a:cs typeface="Arial" panose="020B0604020202020204" pitchFamily="34" charset="0"/>
              </a:rPr>
              <a:t>dst_reg</a:t>
            </a:r>
            <a:r>
              <a:rPr lang="en-US" sz="2400" dirty="0">
                <a:latin typeface="Arial" panose="020B0604020202020204" pitchFamily="34" charset="0"/>
                <a:cs typeface="Arial" panose="020B0604020202020204" pitchFamily="34" charset="0"/>
              </a:rPr>
              <a:t>]</a:t>
            </a:r>
            <a:r>
              <a:rPr lang="en-US" sz="2400" dirty="0">
                <a:solidFill>
                  <a:srgbClr val="EE1D24"/>
                </a:solidFill>
                <a:latin typeface="Arial" panose="020B0604020202020204" pitchFamily="34" charset="0"/>
                <a:cs typeface="Arial" panose="020B0604020202020204" pitchFamily="34" charset="0"/>
              </a:rPr>
              <a:t>.type </a:t>
            </a:r>
            <a:r>
              <a:rPr lang="en-US" sz="2400" dirty="0">
                <a:latin typeface="Arial" panose="020B0604020202020204" pitchFamily="34" charset="0"/>
                <a:cs typeface="Arial" panose="020B0604020202020204" pitchFamily="34" charset="0"/>
              </a:rPr>
              <a:t>= SCALAR_VALUE; 	</a:t>
            </a:r>
            <a:r>
              <a:rPr lang="en-US" sz="2400" dirty="0">
                <a:solidFill>
                  <a:srgbClr val="A49D1D"/>
                </a:solidFill>
                <a:latin typeface="Arial" panose="020B0604020202020204" pitchFamily="34" charset="0"/>
                <a:cs typeface="Arial" panose="020B0604020202020204" pitchFamily="34" charset="0"/>
              </a:rPr>
              <a:t>__</a:t>
            </a:r>
            <a:r>
              <a:rPr lang="en-US" sz="2400" dirty="0" err="1">
                <a:solidFill>
                  <a:srgbClr val="A49D1D"/>
                </a:solidFill>
                <a:latin typeface="Arial" panose="020B0604020202020204" pitchFamily="34" charset="0"/>
                <a:cs typeface="Arial" panose="020B0604020202020204" pitchFamily="34" charset="0"/>
              </a:rPr>
              <a:t>mark_reg_known</a:t>
            </a:r>
            <a:r>
              <a:rPr lang="en-US" sz="2400" dirty="0">
                <a:latin typeface="Arial" panose="020B0604020202020204" pitchFamily="34" charset="0"/>
                <a:cs typeface="Arial" panose="020B0604020202020204" pitchFamily="34" charset="0"/>
              </a:rPr>
              <a:t>(</a:t>
            </a:r>
          </a:p>
          <a:p>
            <a:r>
              <a:rPr lang="en-US" sz="2400" dirty="0">
                <a:solidFill>
                  <a:srgbClr val="EE1D24"/>
                </a:solidFill>
                <a:latin typeface="Arial" panose="020B0604020202020204" pitchFamily="34" charset="0"/>
                <a:cs typeface="Arial" panose="020B0604020202020204" pitchFamily="34" charset="0"/>
              </a:rPr>
              <a:t>		regs</a:t>
            </a:r>
            <a:r>
              <a:rPr lang="en-US" sz="2400" dirty="0">
                <a:latin typeface="Arial" panose="020B0604020202020204" pitchFamily="34" charset="0"/>
                <a:cs typeface="Arial" panose="020B0604020202020204" pitchFamily="34" charset="0"/>
              </a:rPr>
              <a:t> + </a:t>
            </a:r>
            <a:r>
              <a:rPr lang="en-US" sz="2400" b="1" dirty="0" err="1">
                <a:solidFill>
                  <a:srgbClr val="8F177C"/>
                </a:solidFill>
                <a:highlight>
                  <a:srgbClr val="FFFF00"/>
                </a:highlight>
                <a:latin typeface="Arial" panose="020B0604020202020204" pitchFamily="34" charset="0"/>
                <a:cs typeface="Arial" panose="020B0604020202020204" pitchFamily="34" charset="0"/>
              </a:rPr>
              <a:t>insn</a:t>
            </a:r>
            <a:r>
              <a:rPr lang="en-US" sz="2400" dirty="0">
                <a:solidFill>
                  <a:srgbClr val="8F177C"/>
                </a:solidFill>
                <a:latin typeface="Arial" panose="020B0604020202020204" pitchFamily="34" charset="0"/>
                <a:cs typeface="Arial" panose="020B0604020202020204" pitchFamily="34" charset="0"/>
              </a:rPr>
              <a:t>-&gt;</a:t>
            </a:r>
            <a:r>
              <a:rPr lang="en-US" sz="2400" dirty="0" err="1">
                <a:solidFill>
                  <a:srgbClr val="8F177C"/>
                </a:solidFill>
                <a:latin typeface="Arial" panose="020B0604020202020204" pitchFamily="34" charset="0"/>
                <a:cs typeface="Arial" panose="020B0604020202020204" pitchFamily="34" charset="0"/>
              </a:rPr>
              <a:t>dst_reg</a:t>
            </a:r>
            <a:r>
              <a:rPr lang="en-US" sz="2400" dirty="0">
                <a:latin typeface="Arial" panose="020B0604020202020204" pitchFamily="34" charset="0"/>
                <a:cs typeface="Arial" panose="020B0604020202020204" pitchFamily="34" charset="0"/>
              </a:rPr>
              <a:t>, </a:t>
            </a:r>
            <a:r>
              <a:rPr lang="en-US" sz="2400" b="1" dirty="0" err="1">
                <a:solidFill>
                  <a:srgbClr val="8F177C"/>
                </a:solidFill>
                <a:highlight>
                  <a:srgbClr val="FFFF00"/>
                </a:highlight>
                <a:latin typeface="Arial" panose="020B0604020202020204" pitchFamily="34" charset="0"/>
                <a:cs typeface="Arial" panose="020B0604020202020204" pitchFamily="34" charset="0"/>
              </a:rPr>
              <a:t>insn</a:t>
            </a:r>
            <a:r>
              <a:rPr lang="en-US" sz="2400" b="1" dirty="0">
                <a:solidFill>
                  <a:srgbClr val="8F177C"/>
                </a:solidFill>
                <a:latin typeface="Arial" panose="020B0604020202020204" pitchFamily="34" charset="0"/>
                <a:cs typeface="Arial" panose="020B0604020202020204" pitchFamily="34" charset="0"/>
              </a:rPr>
              <a:t>-</a:t>
            </a:r>
            <a:r>
              <a:rPr lang="en-US" sz="2400" dirty="0">
                <a:solidFill>
                  <a:srgbClr val="8F177C"/>
                </a:solidFill>
                <a:latin typeface="Arial" panose="020B0604020202020204" pitchFamily="34" charset="0"/>
                <a:cs typeface="Arial" panose="020B0604020202020204" pitchFamily="34" charset="0"/>
              </a:rPr>
              <a:t>&gt;</a:t>
            </a:r>
            <a:r>
              <a:rPr lang="en-US" sz="2400" dirty="0" err="1">
                <a:solidFill>
                  <a:srgbClr val="8F177C"/>
                </a:solidFill>
                <a:latin typeface="Arial" panose="020B0604020202020204" pitchFamily="34" charset="0"/>
                <a:cs typeface="Arial" panose="020B0604020202020204" pitchFamily="34" charset="0"/>
              </a:rPr>
              <a:t>imm</a:t>
            </a:r>
            <a:r>
              <a:rPr lang="en-US" sz="2400" dirty="0">
                <a:latin typeface="Arial" panose="020B0604020202020204" pitchFamily="34" charset="0"/>
                <a:cs typeface="Arial" panose="020B0604020202020204" pitchFamily="34" charset="0"/>
              </a:rPr>
              <a:t>); </a:t>
            </a:r>
            <a:endParaRPr lang="en-US" sz="3600" dirty="0">
              <a:effectLst/>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52EA50DD-20C8-BA4D-B7BD-189A72E571AB}"/>
              </a:ext>
            </a:extLst>
          </p:cNvPr>
          <p:cNvSpPr/>
          <p:nvPr/>
        </p:nvSpPr>
        <p:spPr>
          <a:xfrm>
            <a:off x="1085443" y="2952750"/>
            <a:ext cx="6330950" cy="787506"/>
          </a:xfrm>
          <a:prstGeom prst="rect">
            <a:avLst/>
          </a:prstGeom>
          <a:noFill/>
          <a:ln w="47625">
            <a:solidFill>
              <a:srgbClr val="FF0000"/>
            </a:solid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BE58073E-C9D5-224A-BD81-21250449EEA4}"/>
              </a:ext>
            </a:extLst>
          </p:cNvPr>
          <p:cNvSpPr txBox="1"/>
          <p:nvPr/>
        </p:nvSpPr>
        <p:spPr>
          <a:xfrm>
            <a:off x="8850781" y="4689650"/>
            <a:ext cx="352486"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25</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33029279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50387BF-2A83-334B-9F36-6F0E33EE0B50}"/>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pic>
        <p:nvPicPr>
          <p:cNvPr id="7" name="Picture 6">
            <a:extLst>
              <a:ext uri="{FF2B5EF4-FFF2-40B4-BE49-F238E27FC236}">
                <a16:creationId xmlns:a16="http://schemas.microsoft.com/office/drawing/2014/main" id="{F1890817-CDB7-2A44-B123-EEF61B6FD0CF}"/>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sp>
        <p:nvSpPr>
          <p:cNvPr id="6" name="TextBox 5">
            <a:extLst>
              <a:ext uri="{FF2B5EF4-FFF2-40B4-BE49-F238E27FC236}">
                <a16:creationId xmlns:a16="http://schemas.microsoft.com/office/drawing/2014/main" id="{76F4ED21-A08B-B94E-A4F6-33CAAC89E9A1}"/>
              </a:ext>
            </a:extLst>
          </p:cNvPr>
          <p:cNvSpPr txBox="1"/>
          <p:nvPr/>
        </p:nvSpPr>
        <p:spPr>
          <a:xfrm>
            <a:off x="668796" y="1062600"/>
            <a:ext cx="7806408" cy="2739211"/>
          </a:xfrm>
          <a:prstGeom prst="rect">
            <a:avLst/>
          </a:prstGeom>
          <a:noFill/>
        </p:spPr>
        <p:txBody>
          <a:bodyPr wrap="square" rtlCol="0">
            <a:spAutoFit/>
          </a:bodyPr>
          <a:lstStyle/>
          <a:p>
            <a:r>
              <a:rPr lang="en-US" sz="2400" dirty="0">
                <a:solidFill>
                  <a:srgbClr val="5D8AC7"/>
                </a:solidFill>
                <a:latin typeface="Arial" panose="020B0604020202020204" pitchFamily="34" charset="0"/>
                <a:cs typeface="Arial" panose="020B0604020202020204" pitchFamily="34" charset="0"/>
              </a:rPr>
              <a:t>TYPE</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check_alu_op</a:t>
            </a:r>
            <a:r>
              <a:rPr lang="en-US" sz="2400" dirty="0">
                <a:latin typeface="Arial" panose="020B0604020202020204" pitchFamily="34" charset="0"/>
                <a:cs typeface="Arial" panose="020B0604020202020204" pitchFamily="34" charset="0"/>
              </a:rPr>
              <a:t>(</a:t>
            </a:r>
            <a:r>
              <a:rPr lang="en-US" sz="2400" dirty="0">
                <a:solidFill>
                  <a:srgbClr val="5D8AC7"/>
                </a:solidFill>
                <a:latin typeface="Arial" panose="020B0604020202020204" pitchFamily="34" charset="0"/>
                <a:cs typeface="Arial" panose="020B0604020202020204" pitchFamily="34" charset="0"/>
              </a:rPr>
              <a:t>TYPE </a:t>
            </a:r>
            <a:r>
              <a:rPr lang="en-US" sz="2400" dirty="0">
                <a:solidFill>
                  <a:srgbClr val="8F177C"/>
                </a:solidFill>
                <a:latin typeface="Arial" panose="020B0604020202020204" pitchFamily="34" charset="0"/>
                <a:cs typeface="Arial" panose="020B0604020202020204" pitchFamily="34" charset="0"/>
              </a:rPr>
              <a:t>PARM</a:t>
            </a:r>
            <a:r>
              <a:rPr lang="en-US" sz="2400" dirty="0">
                <a:latin typeface="Arial" panose="020B0604020202020204" pitchFamily="34" charset="0"/>
                <a:cs typeface="Arial" panose="020B0604020202020204" pitchFamily="34" charset="0"/>
              </a:rPr>
              <a:t>, </a:t>
            </a:r>
          </a:p>
          <a:p>
            <a:r>
              <a:rPr lang="en-US" sz="2400" dirty="0">
                <a:latin typeface="Arial" panose="020B0604020202020204" pitchFamily="34" charset="0"/>
                <a:cs typeface="Arial" panose="020B0604020202020204" pitchFamily="34" charset="0"/>
              </a:rPr>
              <a:t>	</a:t>
            </a:r>
            <a:r>
              <a:rPr lang="en-US" sz="2400" dirty="0">
                <a:solidFill>
                  <a:srgbClr val="5D8AC7"/>
                </a:solidFill>
                <a:latin typeface="Arial" panose="020B0604020202020204" pitchFamily="34" charset="0"/>
                <a:cs typeface="Arial" panose="020B0604020202020204" pitchFamily="34" charset="0"/>
              </a:rPr>
              <a:t>TYPE </a:t>
            </a:r>
            <a:r>
              <a:rPr lang="en-US" sz="2400" dirty="0">
                <a:solidFill>
                  <a:srgbClr val="8F177C"/>
                </a:solidFill>
                <a:latin typeface="Arial" panose="020B0604020202020204" pitchFamily="34" charset="0"/>
                <a:cs typeface="Arial" panose="020B0604020202020204" pitchFamily="34" charset="0"/>
              </a:rPr>
              <a:t>PARM</a:t>
            </a:r>
            <a:r>
              <a:rPr lang="en-US" sz="2400" dirty="0">
                <a:latin typeface="Arial" panose="020B0604020202020204" pitchFamily="34" charset="0"/>
                <a:cs typeface="Arial" panose="020B0604020202020204" pitchFamily="34" charset="0"/>
              </a:rPr>
              <a:t>) {</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	</a:t>
            </a:r>
            <a:r>
              <a:rPr lang="en-US" sz="2400" dirty="0">
                <a:solidFill>
                  <a:srgbClr val="5D8AC7"/>
                </a:solidFill>
                <a:latin typeface="Arial" panose="020B0604020202020204" pitchFamily="34" charset="0"/>
                <a:cs typeface="Arial" panose="020B0604020202020204" pitchFamily="34" charset="0"/>
              </a:rPr>
              <a:t>TYPE </a:t>
            </a:r>
            <a:r>
              <a:rPr lang="en-US" sz="2400" dirty="0">
                <a:solidFill>
                  <a:srgbClr val="EE1D24"/>
                </a:solidFill>
                <a:latin typeface="Arial" panose="020B0604020202020204" pitchFamily="34" charset="0"/>
                <a:cs typeface="Arial" panose="020B0604020202020204" pitchFamily="34" charset="0"/>
              </a:rPr>
              <a:t>LOCAL_VAR</a:t>
            </a:r>
            <a:r>
              <a:rPr lang="en-US" sz="2400" dirty="0">
                <a:latin typeface="Arial" panose="020B0604020202020204" pitchFamily="34" charset="0"/>
                <a:cs typeface="Arial" panose="020B0604020202020204" pitchFamily="34" charset="0"/>
              </a:rPr>
              <a:t> = </a:t>
            </a:r>
            <a:r>
              <a:rPr lang="en-US" sz="2400" dirty="0">
                <a:solidFill>
                  <a:srgbClr val="A49D1D"/>
                </a:solidFill>
                <a:latin typeface="Arial" panose="020B0604020202020204" pitchFamily="34" charset="0"/>
                <a:cs typeface="Arial" panose="020B0604020202020204" pitchFamily="34" charset="0"/>
              </a:rPr>
              <a:t>FUNC_CALL</a:t>
            </a:r>
            <a:r>
              <a:rPr lang="en-US" sz="2400" dirty="0">
                <a:latin typeface="Arial" panose="020B0604020202020204" pitchFamily="34" charset="0"/>
                <a:cs typeface="Arial" panose="020B0604020202020204" pitchFamily="34" charset="0"/>
              </a:rPr>
              <a:t>(</a:t>
            </a:r>
            <a:r>
              <a:rPr lang="en-US" sz="2400" dirty="0">
                <a:solidFill>
                  <a:srgbClr val="8F177C"/>
                </a:solidFill>
                <a:latin typeface="Arial" panose="020B0604020202020204" pitchFamily="34" charset="0"/>
                <a:cs typeface="Arial" panose="020B0604020202020204" pitchFamily="34" charset="0"/>
              </a:rPr>
              <a:t>PARM</a:t>
            </a:r>
            <a:r>
              <a:rPr lang="en-US" sz="2400" dirty="0">
                <a:latin typeface="Arial" panose="020B0604020202020204" pitchFamily="34" charset="0"/>
                <a:cs typeface="Arial" panose="020B0604020202020204" pitchFamily="34" charset="0"/>
              </a:rPr>
              <a:t>) </a:t>
            </a:r>
          </a:p>
          <a:p>
            <a:r>
              <a:rPr lang="en-US" sz="2400" dirty="0">
                <a:latin typeface="Arial" panose="020B0604020202020204" pitchFamily="34" charset="0"/>
                <a:cs typeface="Arial" panose="020B0604020202020204" pitchFamily="34" charset="0"/>
              </a:rPr>
              <a:t>	... </a:t>
            </a:r>
            <a:endParaRPr lang="en-US" sz="3600" dirty="0">
              <a:latin typeface="Arial" panose="020B0604020202020204" pitchFamily="34" charset="0"/>
              <a:cs typeface="Arial" panose="020B0604020202020204" pitchFamily="34" charset="0"/>
            </a:endParaRPr>
          </a:p>
          <a:p>
            <a:r>
              <a:rPr lang="en-US" sz="2400" dirty="0">
                <a:latin typeface="Arial" panose="020B0604020202020204" pitchFamily="34" charset="0"/>
                <a:cs typeface="Arial" panose="020B0604020202020204" pitchFamily="34" charset="0"/>
              </a:rPr>
              <a:t>	</a:t>
            </a:r>
            <a:r>
              <a:rPr lang="en-US" sz="2400" dirty="0">
                <a:solidFill>
                  <a:srgbClr val="EE1D24"/>
                </a:solidFill>
                <a:latin typeface="Arial" panose="020B0604020202020204" pitchFamily="34" charset="0"/>
                <a:cs typeface="Arial" panose="020B0604020202020204" pitchFamily="34" charset="0"/>
              </a:rPr>
              <a:t>LOCAL_VAR</a:t>
            </a:r>
            <a:r>
              <a:rPr lang="en-US" sz="2400" dirty="0">
                <a:latin typeface="Arial" panose="020B0604020202020204" pitchFamily="34" charset="0"/>
                <a:cs typeface="Arial" panose="020B0604020202020204" pitchFamily="34" charset="0"/>
              </a:rPr>
              <a:t>[</a:t>
            </a:r>
            <a:r>
              <a:rPr lang="en-US" sz="2400" dirty="0">
                <a:solidFill>
                  <a:srgbClr val="8F177C"/>
                </a:solidFill>
                <a:latin typeface="Arial" panose="020B0604020202020204" pitchFamily="34" charset="0"/>
                <a:cs typeface="Arial" panose="020B0604020202020204" pitchFamily="34" charset="0"/>
              </a:rPr>
              <a:t>PARM</a:t>
            </a:r>
            <a:r>
              <a:rPr lang="en-US" sz="2400" dirty="0">
                <a:latin typeface="Arial" panose="020B0604020202020204" pitchFamily="34" charset="0"/>
                <a:cs typeface="Arial" panose="020B0604020202020204" pitchFamily="34" charset="0"/>
              </a:rPr>
              <a:t>]</a:t>
            </a:r>
            <a:r>
              <a:rPr lang="en-US" sz="2400" dirty="0">
                <a:solidFill>
                  <a:srgbClr val="EE1D24"/>
                </a:solidFill>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 SCALAR_VALUE; 	</a:t>
            </a:r>
            <a:r>
              <a:rPr lang="en-US" sz="2400" dirty="0">
                <a:solidFill>
                  <a:srgbClr val="A49D1D"/>
                </a:solidFill>
                <a:latin typeface="Arial" panose="020B0604020202020204" pitchFamily="34" charset="0"/>
                <a:cs typeface="Arial" panose="020B0604020202020204" pitchFamily="34" charset="0"/>
              </a:rPr>
              <a:t>FUNC_CALL</a:t>
            </a:r>
            <a:r>
              <a:rPr lang="en-US" sz="2400" dirty="0">
                <a:latin typeface="Arial" panose="020B0604020202020204" pitchFamily="34" charset="0"/>
                <a:cs typeface="Arial" panose="020B0604020202020204" pitchFamily="34" charset="0"/>
              </a:rPr>
              <a:t>(</a:t>
            </a:r>
          </a:p>
          <a:p>
            <a:r>
              <a:rPr lang="en-US" sz="2400" dirty="0">
                <a:solidFill>
                  <a:srgbClr val="EE1D24"/>
                </a:solidFill>
                <a:latin typeface="Arial" panose="020B0604020202020204" pitchFamily="34" charset="0"/>
                <a:cs typeface="Arial" panose="020B0604020202020204" pitchFamily="34" charset="0"/>
              </a:rPr>
              <a:t>		LOCAL_VAR</a:t>
            </a:r>
            <a:r>
              <a:rPr lang="en-US" sz="2400" dirty="0">
                <a:latin typeface="Arial" panose="020B0604020202020204" pitchFamily="34" charset="0"/>
                <a:cs typeface="Arial" panose="020B0604020202020204" pitchFamily="34" charset="0"/>
              </a:rPr>
              <a:t> + </a:t>
            </a:r>
            <a:r>
              <a:rPr lang="en-US" sz="2400" dirty="0">
                <a:solidFill>
                  <a:srgbClr val="8F177C"/>
                </a:solidFill>
                <a:latin typeface="Arial" panose="020B0604020202020204" pitchFamily="34" charset="0"/>
                <a:cs typeface="Arial" panose="020B0604020202020204" pitchFamily="34" charset="0"/>
              </a:rPr>
              <a:t>PARM</a:t>
            </a:r>
            <a:r>
              <a:rPr lang="en-US" sz="2400" dirty="0">
                <a:latin typeface="Arial" panose="020B0604020202020204" pitchFamily="34" charset="0"/>
                <a:cs typeface="Arial" panose="020B0604020202020204" pitchFamily="34" charset="0"/>
              </a:rPr>
              <a:t>, </a:t>
            </a:r>
            <a:r>
              <a:rPr lang="en-US" sz="2400" dirty="0">
                <a:solidFill>
                  <a:srgbClr val="8F177C"/>
                </a:solidFill>
                <a:latin typeface="Arial" panose="020B0604020202020204" pitchFamily="34" charset="0"/>
                <a:cs typeface="Arial" panose="020B0604020202020204" pitchFamily="34" charset="0"/>
              </a:rPr>
              <a:t>PARM</a:t>
            </a:r>
            <a:r>
              <a:rPr lang="en-US" sz="2400" dirty="0">
                <a:latin typeface="Arial" panose="020B0604020202020204" pitchFamily="34" charset="0"/>
                <a:cs typeface="Arial" panose="020B0604020202020204" pitchFamily="34" charset="0"/>
              </a:rPr>
              <a:t>);</a:t>
            </a:r>
            <a:endParaRPr lang="en-US" sz="3600" dirty="0">
              <a:effectLst/>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52EA50DD-20C8-BA4D-B7BD-189A72E571AB}"/>
              </a:ext>
            </a:extLst>
          </p:cNvPr>
          <p:cNvSpPr/>
          <p:nvPr/>
        </p:nvSpPr>
        <p:spPr>
          <a:xfrm>
            <a:off x="1085443" y="2952750"/>
            <a:ext cx="6330950" cy="787506"/>
          </a:xfrm>
          <a:prstGeom prst="rect">
            <a:avLst/>
          </a:prstGeom>
          <a:noFill/>
          <a:ln w="47625">
            <a:solidFill>
              <a:srgbClr val="FF0000"/>
            </a:solid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BE58073E-C9D5-224A-BD81-21250449EEA4}"/>
              </a:ext>
            </a:extLst>
          </p:cNvPr>
          <p:cNvSpPr txBox="1"/>
          <p:nvPr/>
        </p:nvSpPr>
        <p:spPr>
          <a:xfrm>
            <a:off x="8850781" y="4689650"/>
            <a:ext cx="352486"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26</a:t>
            </a:fld>
            <a:endParaRPr lang="en-US" sz="1100" dirty="0">
              <a:solidFill>
                <a:schemeClr val="tx1">
                  <a:lumMod val="50000"/>
                  <a:lumOff val="50000"/>
                </a:schemeClr>
              </a:solidFill>
            </a:endParaRPr>
          </a:p>
        </p:txBody>
      </p:sp>
      <p:sp>
        <p:nvSpPr>
          <p:cNvPr id="12" name="Title 1">
            <a:extLst>
              <a:ext uri="{FF2B5EF4-FFF2-40B4-BE49-F238E27FC236}">
                <a16:creationId xmlns:a16="http://schemas.microsoft.com/office/drawing/2014/main" id="{1CF637C2-3CCC-954E-8F34-01CDE4844AAB}"/>
              </a:ext>
            </a:extLst>
          </p:cNvPr>
          <p:cNvSpPr>
            <a:spLocks noGrp="1"/>
          </p:cNvSpPr>
          <p:nvPr>
            <p:ph type="title"/>
          </p:nvPr>
        </p:nvSpPr>
        <p:spPr>
          <a:xfrm>
            <a:off x="296897" y="47673"/>
            <a:ext cx="8389903" cy="800739"/>
          </a:xfrm>
        </p:spPr>
        <p:txBody>
          <a:bodyPr/>
          <a:lstStyle/>
          <a:p>
            <a:r>
              <a:rPr lang="en-CA" b="1" dirty="0"/>
              <a:t>We Use its Abstract Syntax</a:t>
            </a:r>
            <a:endParaRPr lang="en-US" b="1" dirty="0"/>
          </a:p>
        </p:txBody>
      </p:sp>
    </p:spTree>
    <p:extLst>
      <p:ext uri="{BB962C8B-B14F-4D97-AF65-F5344CB8AC3E}">
        <p14:creationId xmlns:p14="http://schemas.microsoft.com/office/powerpoint/2010/main" val="35466399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Vulnerable Source Code</a:t>
            </a:r>
          </a:p>
        </p:txBody>
      </p:sp>
      <p:pic>
        <p:nvPicPr>
          <p:cNvPr id="8" name="Picture 7">
            <a:extLst>
              <a:ext uri="{FF2B5EF4-FFF2-40B4-BE49-F238E27FC236}">
                <a16:creationId xmlns:a16="http://schemas.microsoft.com/office/drawing/2014/main" id="{250387BF-2A83-334B-9F36-6F0E33EE0B50}"/>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pic>
        <p:nvPicPr>
          <p:cNvPr id="7" name="Picture 6">
            <a:extLst>
              <a:ext uri="{FF2B5EF4-FFF2-40B4-BE49-F238E27FC236}">
                <a16:creationId xmlns:a16="http://schemas.microsoft.com/office/drawing/2014/main" id="{F1890817-CDB7-2A44-B123-EEF61B6FD0CF}"/>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sp>
        <p:nvSpPr>
          <p:cNvPr id="6" name="TextBox 5">
            <a:extLst>
              <a:ext uri="{FF2B5EF4-FFF2-40B4-BE49-F238E27FC236}">
                <a16:creationId xmlns:a16="http://schemas.microsoft.com/office/drawing/2014/main" id="{76F4ED21-A08B-B94E-A4F6-33CAAC89E9A1}"/>
              </a:ext>
            </a:extLst>
          </p:cNvPr>
          <p:cNvSpPr txBox="1"/>
          <p:nvPr/>
        </p:nvSpPr>
        <p:spPr>
          <a:xfrm>
            <a:off x="668796" y="1062600"/>
            <a:ext cx="7806408" cy="2677656"/>
          </a:xfrm>
          <a:prstGeom prst="rect">
            <a:avLst/>
          </a:prstGeom>
          <a:noFill/>
        </p:spPr>
        <p:txBody>
          <a:bodyPr wrap="square" rtlCol="0">
            <a:spAutoFit/>
          </a:bodyPr>
          <a:lstStyle/>
          <a:p>
            <a:r>
              <a:rPr lang="en-US" sz="2400" dirty="0">
                <a:solidFill>
                  <a:srgbClr val="5D8AC7"/>
                </a:solidFill>
                <a:latin typeface="Arial" panose="020B0604020202020204" pitchFamily="34" charset="0"/>
                <a:cs typeface="Arial" panose="020B0604020202020204" pitchFamily="34" charset="0"/>
              </a:rPr>
              <a:t>int </a:t>
            </a:r>
            <a:r>
              <a:rPr lang="en-US" sz="2400" dirty="0" err="1">
                <a:latin typeface="Arial" panose="020B0604020202020204" pitchFamily="34" charset="0"/>
                <a:cs typeface="Arial" panose="020B0604020202020204" pitchFamily="34" charset="0"/>
              </a:rPr>
              <a:t>check_alu_op</a:t>
            </a:r>
            <a:r>
              <a:rPr lang="en-US" sz="2400" dirty="0">
                <a:latin typeface="Arial" panose="020B0604020202020204" pitchFamily="34" charset="0"/>
                <a:cs typeface="Arial" panose="020B0604020202020204" pitchFamily="34" charset="0"/>
              </a:rPr>
              <a:t>(</a:t>
            </a:r>
            <a:r>
              <a:rPr lang="en-US" sz="2400" dirty="0">
                <a:solidFill>
                  <a:srgbClr val="5D8AC7"/>
                </a:solidFill>
                <a:latin typeface="Arial" panose="020B0604020202020204" pitchFamily="34" charset="0"/>
                <a:cs typeface="Arial" panose="020B0604020202020204" pitchFamily="34" charset="0"/>
              </a:rPr>
              <a:t>struct </a:t>
            </a:r>
            <a:r>
              <a:rPr lang="en-US" sz="2400" dirty="0" err="1">
                <a:solidFill>
                  <a:srgbClr val="5D8AC7"/>
                </a:solidFill>
                <a:latin typeface="Arial" panose="020B0604020202020204" pitchFamily="34" charset="0"/>
                <a:cs typeface="Arial" panose="020B0604020202020204" pitchFamily="34" charset="0"/>
              </a:rPr>
              <a:t>bpf_verifier_env</a:t>
            </a:r>
            <a:r>
              <a:rPr lang="en-US" sz="2400" dirty="0">
                <a:solidFill>
                  <a:srgbClr val="5D8AC7"/>
                </a:solidFill>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env , </a:t>
            </a:r>
          </a:p>
          <a:p>
            <a:r>
              <a:rPr lang="en-US" sz="2400" dirty="0">
                <a:latin typeface="Arial" panose="020B0604020202020204" pitchFamily="34" charset="0"/>
                <a:cs typeface="Arial" panose="020B0604020202020204" pitchFamily="34" charset="0"/>
              </a:rPr>
              <a:t>	</a:t>
            </a:r>
            <a:r>
              <a:rPr lang="en-US" sz="2400" dirty="0">
                <a:solidFill>
                  <a:srgbClr val="5D8AC7"/>
                </a:solidFill>
                <a:latin typeface="Arial" panose="020B0604020202020204" pitchFamily="34" charset="0"/>
                <a:cs typeface="Arial" panose="020B0604020202020204" pitchFamily="34" charset="0"/>
              </a:rPr>
              <a:t>struct </a:t>
            </a:r>
            <a:r>
              <a:rPr lang="en-US" sz="2400" dirty="0" err="1">
                <a:solidFill>
                  <a:srgbClr val="5D8AC7"/>
                </a:solidFill>
                <a:latin typeface="Arial" panose="020B0604020202020204" pitchFamily="34" charset="0"/>
                <a:cs typeface="Arial" panose="020B0604020202020204" pitchFamily="34" charset="0"/>
              </a:rPr>
              <a:t>bpf_insn</a:t>
            </a:r>
            <a:r>
              <a:rPr lang="en-US" sz="2400" dirty="0">
                <a:solidFill>
                  <a:srgbClr val="5D8AC7"/>
                </a:solidFill>
                <a:latin typeface="Arial" panose="020B0604020202020204" pitchFamily="34" charset="0"/>
                <a:cs typeface="Arial" panose="020B0604020202020204" pitchFamily="34" charset="0"/>
              </a:rPr>
              <a:t>*_env </a:t>
            </a:r>
            <a:r>
              <a:rPr lang="en-US" sz="2400" b="1" dirty="0" err="1">
                <a:solidFill>
                  <a:srgbClr val="8F177C"/>
                </a:solidFill>
                <a:highlight>
                  <a:srgbClr val="FFFF00"/>
                </a:highlight>
                <a:latin typeface="Arial" panose="020B0604020202020204" pitchFamily="34" charset="0"/>
                <a:cs typeface="Arial" panose="020B0604020202020204" pitchFamily="34" charset="0"/>
              </a:rPr>
              <a:t>insn</a:t>
            </a:r>
            <a:r>
              <a:rPr lang="en-US" sz="2400" dirty="0">
                <a:latin typeface="Arial" panose="020B0604020202020204" pitchFamily="34" charset="0"/>
                <a:cs typeface="Arial" panose="020B0604020202020204" pitchFamily="34" charset="0"/>
              </a:rPr>
              <a:t>) {</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	</a:t>
            </a:r>
            <a:r>
              <a:rPr lang="en-US" sz="2400" dirty="0">
                <a:solidFill>
                  <a:srgbClr val="5D8AC7"/>
                </a:solidFill>
                <a:latin typeface="Arial" panose="020B0604020202020204" pitchFamily="34" charset="0"/>
                <a:cs typeface="Arial" panose="020B0604020202020204" pitchFamily="34" charset="0"/>
              </a:rPr>
              <a:t>struct </a:t>
            </a:r>
            <a:r>
              <a:rPr lang="en-US" sz="2400" dirty="0" err="1">
                <a:solidFill>
                  <a:srgbClr val="5D8AC7"/>
                </a:solidFill>
                <a:latin typeface="Arial" panose="020B0604020202020204" pitchFamily="34" charset="0"/>
                <a:cs typeface="Arial" panose="020B0604020202020204" pitchFamily="34" charset="0"/>
              </a:rPr>
              <a:t>bpf_reg_state</a:t>
            </a:r>
            <a:r>
              <a:rPr lang="en-US" sz="2400" dirty="0">
                <a:solidFill>
                  <a:srgbClr val="5D8AC7"/>
                </a:solidFill>
                <a:latin typeface="Arial" panose="020B0604020202020204" pitchFamily="34" charset="0"/>
                <a:cs typeface="Arial" panose="020B0604020202020204" pitchFamily="34" charset="0"/>
              </a:rPr>
              <a:t> *</a:t>
            </a:r>
            <a:r>
              <a:rPr lang="en-US" sz="2400" dirty="0">
                <a:solidFill>
                  <a:srgbClr val="EE1D24"/>
                </a:solidFill>
                <a:latin typeface="Arial" panose="020B0604020202020204" pitchFamily="34" charset="0"/>
                <a:cs typeface="Arial" panose="020B0604020202020204" pitchFamily="34" charset="0"/>
              </a:rPr>
              <a:t>regs</a:t>
            </a:r>
            <a:r>
              <a:rPr lang="en-US" sz="2400" dirty="0">
                <a:latin typeface="Arial" panose="020B0604020202020204" pitchFamily="34" charset="0"/>
                <a:cs typeface="Arial" panose="020B0604020202020204" pitchFamily="34" charset="0"/>
              </a:rPr>
              <a:t> = </a:t>
            </a:r>
            <a:r>
              <a:rPr lang="en-US" sz="2400" dirty="0" err="1">
                <a:solidFill>
                  <a:srgbClr val="A49D1D"/>
                </a:solidFill>
                <a:latin typeface="Arial" panose="020B0604020202020204" pitchFamily="34" charset="0"/>
                <a:cs typeface="Arial" panose="020B0604020202020204" pitchFamily="34" charset="0"/>
              </a:rPr>
              <a:t>cur_regs</a:t>
            </a:r>
            <a:r>
              <a:rPr lang="en-US" sz="2400" dirty="0">
                <a:latin typeface="Arial" panose="020B0604020202020204" pitchFamily="34" charset="0"/>
                <a:cs typeface="Arial" panose="020B0604020202020204" pitchFamily="34" charset="0"/>
              </a:rPr>
              <a:t>(</a:t>
            </a:r>
            <a:r>
              <a:rPr lang="en-US" sz="2400" dirty="0">
                <a:solidFill>
                  <a:srgbClr val="8F177C"/>
                </a:solidFill>
                <a:latin typeface="Arial" panose="020B0604020202020204" pitchFamily="34" charset="0"/>
                <a:cs typeface="Arial" panose="020B0604020202020204" pitchFamily="34" charset="0"/>
              </a:rPr>
              <a:t>env</a:t>
            </a:r>
            <a:r>
              <a:rPr lang="en-US" sz="2400" dirty="0">
                <a:latin typeface="Arial" panose="020B0604020202020204" pitchFamily="34" charset="0"/>
                <a:cs typeface="Arial" panose="020B0604020202020204" pitchFamily="34" charset="0"/>
              </a:rPr>
              <a:t>) </a:t>
            </a:r>
          </a:p>
          <a:p>
            <a:r>
              <a:rPr lang="en-US" sz="2400" dirty="0">
                <a:latin typeface="Arial" panose="020B0604020202020204" pitchFamily="34" charset="0"/>
                <a:cs typeface="Arial" panose="020B0604020202020204" pitchFamily="34" charset="0"/>
              </a:rPr>
              <a:t>	... </a:t>
            </a:r>
            <a:endParaRPr lang="en-US" sz="3600" dirty="0">
              <a:latin typeface="Arial" panose="020B0604020202020204" pitchFamily="34" charset="0"/>
              <a:cs typeface="Arial" panose="020B0604020202020204" pitchFamily="34" charset="0"/>
            </a:endParaRPr>
          </a:p>
          <a:p>
            <a:r>
              <a:rPr lang="en-US" sz="2400" dirty="0">
                <a:latin typeface="Arial" panose="020B0604020202020204" pitchFamily="34" charset="0"/>
                <a:cs typeface="Arial" panose="020B0604020202020204" pitchFamily="34" charset="0"/>
              </a:rPr>
              <a:t>	</a:t>
            </a:r>
            <a:r>
              <a:rPr lang="en-US" sz="2400" dirty="0">
                <a:solidFill>
                  <a:srgbClr val="EE1D24"/>
                </a:solidFill>
                <a:latin typeface="Arial" panose="020B0604020202020204" pitchFamily="34" charset="0"/>
                <a:cs typeface="Arial" panose="020B0604020202020204" pitchFamily="34" charset="0"/>
              </a:rPr>
              <a:t>regs</a:t>
            </a:r>
            <a:r>
              <a:rPr lang="en-US" sz="2400" dirty="0">
                <a:latin typeface="Arial" panose="020B0604020202020204" pitchFamily="34" charset="0"/>
                <a:cs typeface="Arial" panose="020B0604020202020204" pitchFamily="34" charset="0"/>
              </a:rPr>
              <a:t>[</a:t>
            </a:r>
            <a:r>
              <a:rPr lang="en-US" sz="2400" b="1" dirty="0" err="1">
                <a:solidFill>
                  <a:srgbClr val="8F177C"/>
                </a:solidFill>
                <a:highlight>
                  <a:srgbClr val="FFFF00"/>
                </a:highlight>
                <a:latin typeface="Arial" panose="020B0604020202020204" pitchFamily="34" charset="0"/>
                <a:cs typeface="Arial" panose="020B0604020202020204" pitchFamily="34" charset="0"/>
              </a:rPr>
              <a:t>insn</a:t>
            </a:r>
            <a:r>
              <a:rPr lang="en-US" sz="2400" dirty="0">
                <a:solidFill>
                  <a:srgbClr val="8F177C"/>
                </a:solidFill>
                <a:latin typeface="Arial" panose="020B0604020202020204" pitchFamily="34" charset="0"/>
                <a:cs typeface="Arial" panose="020B0604020202020204" pitchFamily="34" charset="0"/>
              </a:rPr>
              <a:t>-&gt;</a:t>
            </a:r>
            <a:r>
              <a:rPr lang="en-US" sz="2400" dirty="0" err="1">
                <a:solidFill>
                  <a:srgbClr val="8F177C"/>
                </a:solidFill>
                <a:latin typeface="Arial" panose="020B0604020202020204" pitchFamily="34" charset="0"/>
                <a:cs typeface="Arial" panose="020B0604020202020204" pitchFamily="34" charset="0"/>
              </a:rPr>
              <a:t>dst_reg</a:t>
            </a:r>
            <a:r>
              <a:rPr lang="en-US" sz="2400" dirty="0">
                <a:latin typeface="Arial" panose="020B0604020202020204" pitchFamily="34" charset="0"/>
                <a:cs typeface="Arial" panose="020B0604020202020204" pitchFamily="34" charset="0"/>
              </a:rPr>
              <a:t>]</a:t>
            </a:r>
            <a:r>
              <a:rPr lang="en-US" sz="2400" dirty="0">
                <a:solidFill>
                  <a:srgbClr val="EE1D24"/>
                </a:solidFill>
                <a:latin typeface="Arial" panose="020B0604020202020204" pitchFamily="34" charset="0"/>
                <a:cs typeface="Arial" panose="020B0604020202020204" pitchFamily="34" charset="0"/>
              </a:rPr>
              <a:t>.type </a:t>
            </a:r>
            <a:r>
              <a:rPr lang="en-US" sz="2400" dirty="0">
                <a:latin typeface="Arial" panose="020B0604020202020204" pitchFamily="34" charset="0"/>
                <a:cs typeface="Arial" panose="020B0604020202020204" pitchFamily="34" charset="0"/>
              </a:rPr>
              <a:t>= SCALAR_VALUE; 	</a:t>
            </a:r>
            <a:r>
              <a:rPr lang="en-US" sz="2400" dirty="0">
                <a:solidFill>
                  <a:srgbClr val="A49D1D"/>
                </a:solidFill>
                <a:latin typeface="Arial" panose="020B0604020202020204" pitchFamily="34" charset="0"/>
                <a:cs typeface="Arial" panose="020B0604020202020204" pitchFamily="34" charset="0"/>
              </a:rPr>
              <a:t>__</a:t>
            </a:r>
            <a:r>
              <a:rPr lang="en-US" sz="2400" dirty="0" err="1">
                <a:solidFill>
                  <a:srgbClr val="A49D1D"/>
                </a:solidFill>
                <a:latin typeface="Arial" panose="020B0604020202020204" pitchFamily="34" charset="0"/>
                <a:cs typeface="Arial" panose="020B0604020202020204" pitchFamily="34" charset="0"/>
              </a:rPr>
              <a:t>mark_reg_known</a:t>
            </a:r>
            <a:r>
              <a:rPr lang="en-US" sz="2400" dirty="0">
                <a:latin typeface="Arial" panose="020B0604020202020204" pitchFamily="34" charset="0"/>
                <a:cs typeface="Arial" panose="020B0604020202020204" pitchFamily="34" charset="0"/>
              </a:rPr>
              <a:t>(</a:t>
            </a:r>
          </a:p>
          <a:p>
            <a:r>
              <a:rPr lang="en-US" sz="2400" dirty="0">
                <a:solidFill>
                  <a:srgbClr val="EE1D24"/>
                </a:solidFill>
                <a:latin typeface="Arial" panose="020B0604020202020204" pitchFamily="34" charset="0"/>
                <a:cs typeface="Arial" panose="020B0604020202020204" pitchFamily="34" charset="0"/>
              </a:rPr>
              <a:t>		regs</a:t>
            </a:r>
            <a:r>
              <a:rPr lang="en-US" sz="2400" dirty="0">
                <a:latin typeface="Arial" panose="020B0604020202020204" pitchFamily="34" charset="0"/>
                <a:cs typeface="Arial" panose="020B0604020202020204" pitchFamily="34" charset="0"/>
              </a:rPr>
              <a:t> + </a:t>
            </a:r>
            <a:r>
              <a:rPr lang="en-US" sz="2400" b="1" dirty="0" err="1">
                <a:solidFill>
                  <a:srgbClr val="8F177C"/>
                </a:solidFill>
                <a:highlight>
                  <a:srgbClr val="FFFF00"/>
                </a:highlight>
                <a:latin typeface="Arial" panose="020B0604020202020204" pitchFamily="34" charset="0"/>
                <a:cs typeface="Arial" panose="020B0604020202020204" pitchFamily="34" charset="0"/>
              </a:rPr>
              <a:t>insn</a:t>
            </a:r>
            <a:r>
              <a:rPr lang="en-US" sz="2400" dirty="0">
                <a:solidFill>
                  <a:srgbClr val="8F177C"/>
                </a:solidFill>
                <a:latin typeface="Arial" panose="020B0604020202020204" pitchFamily="34" charset="0"/>
                <a:cs typeface="Arial" panose="020B0604020202020204" pitchFamily="34" charset="0"/>
              </a:rPr>
              <a:t>-&gt;</a:t>
            </a:r>
            <a:r>
              <a:rPr lang="en-US" sz="2400" dirty="0" err="1">
                <a:solidFill>
                  <a:srgbClr val="8F177C"/>
                </a:solidFill>
                <a:latin typeface="Arial" panose="020B0604020202020204" pitchFamily="34" charset="0"/>
                <a:cs typeface="Arial" panose="020B0604020202020204" pitchFamily="34" charset="0"/>
              </a:rPr>
              <a:t>dst_reg</a:t>
            </a:r>
            <a:r>
              <a:rPr lang="en-US" sz="2400" dirty="0">
                <a:latin typeface="Arial" panose="020B0604020202020204" pitchFamily="34" charset="0"/>
                <a:cs typeface="Arial" panose="020B0604020202020204" pitchFamily="34" charset="0"/>
              </a:rPr>
              <a:t>, </a:t>
            </a:r>
            <a:r>
              <a:rPr lang="en-US" sz="2400" b="1" dirty="0" err="1">
                <a:solidFill>
                  <a:srgbClr val="8F177C"/>
                </a:solidFill>
                <a:highlight>
                  <a:srgbClr val="FFFF00"/>
                </a:highlight>
                <a:latin typeface="Arial" panose="020B0604020202020204" pitchFamily="34" charset="0"/>
                <a:cs typeface="Arial" panose="020B0604020202020204" pitchFamily="34" charset="0"/>
              </a:rPr>
              <a:t>insn</a:t>
            </a:r>
            <a:r>
              <a:rPr lang="en-US" sz="2400" b="1" dirty="0">
                <a:solidFill>
                  <a:srgbClr val="8F177C"/>
                </a:solidFill>
                <a:latin typeface="Arial" panose="020B0604020202020204" pitchFamily="34" charset="0"/>
                <a:cs typeface="Arial" panose="020B0604020202020204" pitchFamily="34" charset="0"/>
              </a:rPr>
              <a:t>-</a:t>
            </a:r>
            <a:r>
              <a:rPr lang="en-US" sz="2400" dirty="0">
                <a:solidFill>
                  <a:srgbClr val="8F177C"/>
                </a:solidFill>
                <a:latin typeface="Arial" panose="020B0604020202020204" pitchFamily="34" charset="0"/>
                <a:cs typeface="Arial" panose="020B0604020202020204" pitchFamily="34" charset="0"/>
              </a:rPr>
              <a:t>&gt;</a:t>
            </a:r>
            <a:r>
              <a:rPr lang="en-US" sz="2400" dirty="0" err="1">
                <a:solidFill>
                  <a:srgbClr val="8F177C"/>
                </a:solidFill>
                <a:latin typeface="Arial" panose="020B0604020202020204" pitchFamily="34" charset="0"/>
                <a:cs typeface="Arial" panose="020B0604020202020204" pitchFamily="34" charset="0"/>
              </a:rPr>
              <a:t>imm</a:t>
            </a:r>
            <a:r>
              <a:rPr lang="en-US" sz="2400" dirty="0">
                <a:latin typeface="Arial" panose="020B0604020202020204" pitchFamily="34" charset="0"/>
                <a:cs typeface="Arial" panose="020B0604020202020204" pitchFamily="34" charset="0"/>
              </a:rPr>
              <a:t>); </a:t>
            </a:r>
            <a:endParaRPr lang="en-US" sz="3600" dirty="0">
              <a:effectLst/>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52EA50DD-20C8-BA4D-B7BD-189A72E571AB}"/>
              </a:ext>
            </a:extLst>
          </p:cNvPr>
          <p:cNvSpPr/>
          <p:nvPr/>
        </p:nvSpPr>
        <p:spPr>
          <a:xfrm>
            <a:off x="1085443" y="2952750"/>
            <a:ext cx="6330950" cy="787506"/>
          </a:xfrm>
          <a:prstGeom prst="rect">
            <a:avLst/>
          </a:prstGeom>
          <a:noFill/>
          <a:ln w="47625">
            <a:solidFill>
              <a:srgbClr val="FF0000"/>
            </a:solid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BE58073E-C9D5-224A-BD81-21250449EEA4}"/>
              </a:ext>
            </a:extLst>
          </p:cNvPr>
          <p:cNvSpPr txBox="1"/>
          <p:nvPr/>
        </p:nvSpPr>
        <p:spPr>
          <a:xfrm>
            <a:off x="8850781" y="4689650"/>
            <a:ext cx="352486"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27</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26831297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sz="3600" b="1" dirty="0"/>
              <a:t>To Match Your </a:t>
            </a:r>
            <a:r>
              <a:rPr lang="en-CA" sz="3600" b="1" dirty="0">
                <a:solidFill>
                  <a:schemeClr val="tx1"/>
                </a:solidFill>
                <a:highlight>
                  <a:srgbClr val="FFFF00"/>
                </a:highlight>
              </a:rPr>
              <a:t>Altered</a:t>
            </a:r>
            <a:r>
              <a:rPr lang="en-CA" sz="3600" b="1" dirty="0"/>
              <a:t> Source Code:</a:t>
            </a:r>
            <a:endParaRPr lang="en-US" sz="3600" b="1" dirty="0"/>
          </a:p>
        </p:txBody>
      </p:sp>
      <p:pic>
        <p:nvPicPr>
          <p:cNvPr id="8" name="Picture 7">
            <a:extLst>
              <a:ext uri="{FF2B5EF4-FFF2-40B4-BE49-F238E27FC236}">
                <a16:creationId xmlns:a16="http://schemas.microsoft.com/office/drawing/2014/main" id="{250387BF-2A83-334B-9F36-6F0E33EE0B50}"/>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pic>
        <p:nvPicPr>
          <p:cNvPr id="7" name="Picture 6">
            <a:extLst>
              <a:ext uri="{FF2B5EF4-FFF2-40B4-BE49-F238E27FC236}">
                <a16:creationId xmlns:a16="http://schemas.microsoft.com/office/drawing/2014/main" id="{F1890817-CDB7-2A44-B123-EEF61B6FD0CF}"/>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sp>
        <p:nvSpPr>
          <p:cNvPr id="6" name="TextBox 5">
            <a:extLst>
              <a:ext uri="{FF2B5EF4-FFF2-40B4-BE49-F238E27FC236}">
                <a16:creationId xmlns:a16="http://schemas.microsoft.com/office/drawing/2014/main" id="{76F4ED21-A08B-B94E-A4F6-33CAAC89E9A1}"/>
              </a:ext>
            </a:extLst>
          </p:cNvPr>
          <p:cNvSpPr txBox="1"/>
          <p:nvPr/>
        </p:nvSpPr>
        <p:spPr>
          <a:xfrm>
            <a:off x="668796" y="1062600"/>
            <a:ext cx="7806408" cy="2677656"/>
          </a:xfrm>
          <a:prstGeom prst="rect">
            <a:avLst/>
          </a:prstGeom>
          <a:noFill/>
        </p:spPr>
        <p:txBody>
          <a:bodyPr wrap="square" rtlCol="0">
            <a:spAutoFit/>
          </a:bodyPr>
          <a:lstStyle/>
          <a:p>
            <a:r>
              <a:rPr lang="en-US" sz="2400" dirty="0">
                <a:solidFill>
                  <a:srgbClr val="5D8AC7"/>
                </a:solidFill>
                <a:latin typeface="Arial" panose="020B0604020202020204" pitchFamily="34" charset="0"/>
                <a:cs typeface="Arial" panose="020B0604020202020204" pitchFamily="34" charset="0"/>
              </a:rPr>
              <a:t>int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check_alu_op</a:t>
            </a:r>
            <a:r>
              <a:rPr lang="en-US" sz="2400" dirty="0">
                <a:latin typeface="Arial" panose="020B0604020202020204" pitchFamily="34" charset="0"/>
                <a:cs typeface="Arial" panose="020B0604020202020204" pitchFamily="34" charset="0"/>
              </a:rPr>
              <a:t>(</a:t>
            </a:r>
            <a:r>
              <a:rPr lang="en-US" sz="2400" dirty="0">
                <a:solidFill>
                  <a:srgbClr val="5D8AC7"/>
                </a:solidFill>
                <a:latin typeface="Arial" panose="020B0604020202020204" pitchFamily="34" charset="0"/>
                <a:cs typeface="Arial" panose="020B0604020202020204" pitchFamily="34" charset="0"/>
              </a:rPr>
              <a:t>struct </a:t>
            </a:r>
            <a:r>
              <a:rPr lang="en-US" sz="2400" dirty="0" err="1">
                <a:solidFill>
                  <a:srgbClr val="5D8AC7"/>
                </a:solidFill>
                <a:latin typeface="Arial" panose="020B0604020202020204" pitchFamily="34" charset="0"/>
                <a:cs typeface="Arial" panose="020B0604020202020204" pitchFamily="34" charset="0"/>
              </a:rPr>
              <a:t>bpf_verifier_env</a:t>
            </a:r>
            <a:r>
              <a:rPr lang="en-US" sz="2400" dirty="0">
                <a:solidFill>
                  <a:srgbClr val="5D8AC7"/>
                </a:solidFill>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env , </a:t>
            </a:r>
          </a:p>
          <a:p>
            <a:r>
              <a:rPr lang="en-US" sz="2400" dirty="0">
                <a:latin typeface="Arial" panose="020B0604020202020204" pitchFamily="34" charset="0"/>
                <a:cs typeface="Arial" panose="020B0604020202020204" pitchFamily="34" charset="0"/>
              </a:rPr>
              <a:t>	</a:t>
            </a:r>
            <a:r>
              <a:rPr lang="en-US" sz="2400" dirty="0">
                <a:solidFill>
                  <a:srgbClr val="5D8AC7"/>
                </a:solidFill>
                <a:latin typeface="Arial" panose="020B0604020202020204" pitchFamily="34" charset="0"/>
                <a:cs typeface="Arial" panose="020B0604020202020204" pitchFamily="34" charset="0"/>
              </a:rPr>
              <a:t>struct </a:t>
            </a:r>
            <a:r>
              <a:rPr lang="en-US" sz="2400" dirty="0" err="1">
                <a:solidFill>
                  <a:srgbClr val="5D8AC7"/>
                </a:solidFill>
                <a:latin typeface="Arial" panose="020B0604020202020204" pitchFamily="34" charset="0"/>
                <a:cs typeface="Arial" panose="020B0604020202020204" pitchFamily="34" charset="0"/>
              </a:rPr>
              <a:t>bpf_insn</a:t>
            </a:r>
            <a:r>
              <a:rPr lang="en-US" sz="2400" dirty="0">
                <a:solidFill>
                  <a:srgbClr val="5D8AC7"/>
                </a:solidFill>
                <a:latin typeface="Arial" panose="020B0604020202020204" pitchFamily="34" charset="0"/>
                <a:cs typeface="Arial" panose="020B0604020202020204" pitchFamily="34" charset="0"/>
              </a:rPr>
              <a:t>*_env </a:t>
            </a:r>
            <a:r>
              <a:rPr lang="en-US" sz="2400" b="1" dirty="0" err="1">
                <a:solidFill>
                  <a:srgbClr val="8F177C"/>
                </a:solidFill>
                <a:highlight>
                  <a:srgbClr val="FFFF00"/>
                </a:highlight>
                <a:latin typeface="Arial" panose="020B0604020202020204" pitchFamily="34" charset="0"/>
                <a:cs typeface="Arial" panose="020B0604020202020204" pitchFamily="34" charset="0"/>
              </a:rPr>
              <a:t>my_insn</a:t>
            </a:r>
            <a:r>
              <a:rPr lang="en-US" sz="2400" dirty="0">
                <a:latin typeface="Arial" panose="020B0604020202020204" pitchFamily="34" charset="0"/>
                <a:cs typeface="Arial" panose="020B0604020202020204" pitchFamily="34" charset="0"/>
              </a:rPr>
              <a:t>) {</a:t>
            </a: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	</a:t>
            </a:r>
            <a:r>
              <a:rPr lang="en-US" sz="2400" dirty="0">
                <a:solidFill>
                  <a:srgbClr val="5D8AC7"/>
                </a:solidFill>
                <a:latin typeface="Arial" panose="020B0604020202020204" pitchFamily="34" charset="0"/>
                <a:cs typeface="Arial" panose="020B0604020202020204" pitchFamily="34" charset="0"/>
              </a:rPr>
              <a:t>struct </a:t>
            </a:r>
            <a:r>
              <a:rPr lang="en-US" sz="2400" dirty="0" err="1">
                <a:solidFill>
                  <a:srgbClr val="5D8AC7"/>
                </a:solidFill>
                <a:latin typeface="Arial" panose="020B0604020202020204" pitchFamily="34" charset="0"/>
                <a:cs typeface="Arial" panose="020B0604020202020204" pitchFamily="34" charset="0"/>
              </a:rPr>
              <a:t>bpf_reg_state</a:t>
            </a:r>
            <a:r>
              <a:rPr lang="en-US" sz="2400" dirty="0">
                <a:solidFill>
                  <a:srgbClr val="5D8AC7"/>
                </a:solidFill>
                <a:latin typeface="Arial" panose="020B0604020202020204" pitchFamily="34" charset="0"/>
                <a:cs typeface="Arial" panose="020B0604020202020204" pitchFamily="34" charset="0"/>
              </a:rPr>
              <a:t> *</a:t>
            </a:r>
            <a:r>
              <a:rPr lang="en-US" sz="2400" dirty="0">
                <a:solidFill>
                  <a:srgbClr val="EE1D24"/>
                </a:solidFill>
                <a:latin typeface="Arial" panose="020B0604020202020204" pitchFamily="34" charset="0"/>
                <a:cs typeface="Arial" panose="020B0604020202020204" pitchFamily="34" charset="0"/>
              </a:rPr>
              <a:t>regs</a:t>
            </a:r>
            <a:r>
              <a:rPr lang="en-US" sz="2400" dirty="0">
                <a:latin typeface="Arial" panose="020B0604020202020204" pitchFamily="34" charset="0"/>
                <a:cs typeface="Arial" panose="020B0604020202020204" pitchFamily="34" charset="0"/>
              </a:rPr>
              <a:t> = </a:t>
            </a:r>
            <a:r>
              <a:rPr lang="en-US" sz="2400" dirty="0" err="1">
                <a:solidFill>
                  <a:srgbClr val="A49D1D"/>
                </a:solidFill>
                <a:latin typeface="Arial" panose="020B0604020202020204" pitchFamily="34" charset="0"/>
                <a:cs typeface="Arial" panose="020B0604020202020204" pitchFamily="34" charset="0"/>
              </a:rPr>
              <a:t>cur_regs</a:t>
            </a:r>
            <a:r>
              <a:rPr lang="en-US" sz="2400" dirty="0">
                <a:latin typeface="Arial" panose="020B0604020202020204" pitchFamily="34" charset="0"/>
                <a:cs typeface="Arial" panose="020B0604020202020204" pitchFamily="34" charset="0"/>
              </a:rPr>
              <a:t>(</a:t>
            </a:r>
            <a:r>
              <a:rPr lang="en-US" sz="2400" dirty="0">
                <a:solidFill>
                  <a:srgbClr val="8F177C"/>
                </a:solidFill>
                <a:latin typeface="Arial" panose="020B0604020202020204" pitchFamily="34" charset="0"/>
                <a:cs typeface="Arial" panose="020B0604020202020204" pitchFamily="34" charset="0"/>
              </a:rPr>
              <a:t>env</a:t>
            </a:r>
            <a:r>
              <a:rPr lang="en-US" sz="2400" dirty="0">
                <a:latin typeface="Arial" panose="020B0604020202020204" pitchFamily="34" charset="0"/>
                <a:cs typeface="Arial" panose="020B0604020202020204" pitchFamily="34" charset="0"/>
              </a:rPr>
              <a:t>) </a:t>
            </a:r>
          </a:p>
          <a:p>
            <a:r>
              <a:rPr lang="en-US" sz="2400" dirty="0">
                <a:latin typeface="Arial" panose="020B0604020202020204" pitchFamily="34" charset="0"/>
                <a:cs typeface="Arial" panose="020B0604020202020204" pitchFamily="34" charset="0"/>
              </a:rPr>
              <a:t>	... </a:t>
            </a:r>
            <a:endParaRPr lang="en-US" sz="3600" dirty="0">
              <a:latin typeface="Arial" panose="020B0604020202020204" pitchFamily="34" charset="0"/>
              <a:cs typeface="Arial" panose="020B0604020202020204" pitchFamily="34" charset="0"/>
            </a:endParaRPr>
          </a:p>
          <a:p>
            <a:r>
              <a:rPr lang="en-US" sz="2400" dirty="0">
                <a:latin typeface="Arial" panose="020B0604020202020204" pitchFamily="34" charset="0"/>
                <a:cs typeface="Arial" panose="020B0604020202020204" pitchFamily="34" charset="0"/>
              </a:rPr>
              <a:t>	</a:t>
            </a:r>
            <a:r>
              <a:rPr lang="en-US" sz="2400" dirty="0">
                <a:solidFill>
                  <a:srgbClr val="EE1D24"/>
                </a:solidFill>
                <a:latin typeface="Arial" panose="020B0604020202020204" pitchFamily="34" charset="0"/>
                <a:cs typeface="Arial" panose="020B0604020202020204" pitchFamily="34" charset="0"/>
              </a:rPr>
              <a:t>regs</a:t>
            </a:r>
            <a:r>
              <a:rPr lang="en-US" sz="2400" dirty="0">
                <a:latin typeface="Arial" panose="020B0604020202020204" pitchFamily="34" charset="0"/>
                <a:cs typeface="Arial" panose="020B0604020202020204" pitchFamily="34" charset="0"/>
              </a:rPr>
              <a:t>[</a:t>
            </a:r>
            <a:r>
              <a:rPr lang="en-US" sz="2400" b="1" dirty="0" err="1">
                <a:solidFill>
                  <a:srgbClr val="8F177C"/>
                </a:solidFill>
                <a:highlight>
                  <a:srgbClr val="FFFF00"/>
                </a:highlight>
                <a:latin typeface="Arial" panose="020B0604020202020204" pitchFamily="34" charset="0"/>
                <a:cs typeface="Arial" panose="020B0604020202020204" pitchFamily="34" charset="0"/>
              </a:rPr>
              <a:t>my_insn</a:t>
            </a:r>
            <a:r>
              <a:rPr lang="en-US" sz="2400" dirty="0">
                <a:solidFill>
                  <a:srgbClr val="8F177C"/>
                </a:solidFill>
                <a:latin typeface="Arial" panose="020B0604020202020204" pitchFamily="34" charset="0"/>
                <a:cs typeface="Arial" panose="020B0604020202020204" pitchFamily="34" charset="0"/>
              </a:rPr>
              <a:t>-&gt;</a:t>
            </a:r>
            <a:r>
              <a:rPr lang="en-US" sz="2400" dirty="0" err="1">
                <a:solidFill>
                  <a:srgbClr val="8F177C"/>
                </a:solidFill>
                <a:latin typeface="Arial" panose="020B0604020202020204" pitchFamily="34" charset="0"/>
                <a:cs typeface="Arial" panose="020B0604020202020204" pitchFamily="34" charset="0"/>
              </a:rPr>
              <a:t>dst_reg</a:t>
            </a:r>
            <a:r>
              <a:rPr lang="en-US" sz="2400" dirty="0">
                <a:latin typeface="Arial" panose="020B0604020202020204" pitchFamily="34" charset="0"/>
                <a:cs typeface="Arial" panose="020B0604020202020204" pitchFamily="34" charset="0"/>
              </a:rPr>
              <a:t>]</a:t>
            </a:r>
            <a:r>
              <a:rPr lang="en-US" sz="2400" dirty="0">
                <a:solidFill>
                  <a:srgbClr val="EE1D24"/>
                </a:solidFill>
                <a:latin typeface="Arial" panose="020B0604020202020204" pitchFamily="34" charset="0"/>
                <a:cs typeface="Arial" panose="020B0604020202020204" pitchFamily="34" charset="0"/>
              </a:rPr>
              <a:t>.type </a:t>
            </a:r>
            <a:r>
              <a:rPr lang="en-US" sz="2400" dirty="0">
                <a:latin typeface="Arial" panose="020B0604020202020204" pitchFamily="34" charset="0"/>
                <a:cs typeface="Arial" panose="020B0604020202020204" pitchFamily="34" charset="0"/>
              </a:rPr>
              <a:t>= SCALAR_VALUE; 	</a:t>
            </a:r>
            <a:r>
              <a:rPr lang="en-US" sz="2400" dirty="0">
                <a:solidFill>
                  <a:srgbClr val="A49D1D"/>
                </a:solidFill>
                <a:latin typeface="Arial" panose="020B0604020202020204" pitchFamily="34" charset="0"/>
                <a:cs typeface="Arial" panose="020B0604020202020204" pitchFamily="34" charset="0"/>
              </a:rPr>
              <a:t>__</a:t>
            </a:r>
            <a:r>
              <a:rPr lang="en-US" sz="2400" dirty="0" err="1">
                <a:solidFill>
                  <a:srgbClr val="A49D1D"/>
                </a:solidFill>
                <a:latin typeface="Arial" panose="020B0604020202020204" pitchFamily="34" charset="0"/>
                <a:cs typeface="Arial" panose="020B0604020202020204" pitchFamily="34" charset="0"/>
              </a:rPr>
              <a:t>mark_reg_known</a:t>
            </a:r>
            <a:r>
              <a:rPr lang="en-US" sz="2400" dirty="0">
                <a:latin typeface="Arial" panose="020B0604020202020204" pitchFamily="34" charset="0"/>
                <a:cs typeface="Arial" panose="020B0604020202020204" pitchFamily="34" charset="0"/>
              </a:rPr>
              <a:t>(</a:t>
            </a:r>
          </a:p>
          <a:p>
            <a:r>
              <a:rPr lang="en-US" sz="2400" dirty="0">
                <a:solidFill>
                  <a:srgbClr val="EE1D24"/>
                </a:solidFill>
                <a:latin typeface="Arial" panose="020B0604020202020204" pitchFamily="34" charset="0"/>
                <a:cs typeface="Arial" panose="020B0604020202020204" pitchFamily="34" charset="0"/>
              </a:rPr>
              <a:t>		regs</a:t>
            </a:r>
            <a:r>
              <a:rPr lang="en-US" sz="2400" dirty="0">
                <a:latin typeface="Arial" panose="020B0604020202020204" pitchFamily="34" charset="0"/>
                <a:cs typeface="Arial" panose="020B0604020202020204" pitchFamily="34" charset="0"/>
              </a:rPr>
              <a:t> + </a:t>
            </a:r>
            <a:r>
              <a:rPr lang="en-US" sz="2400" b="1" dirty="0" err="1">
                <a:solidFill>
                  <a:srgbClr val="8F177C"/>
                </a:solidFill>
                <a:highlight>
                  <a:srgbClr val="FFFF00"/>
                </a:highlight>
                <a:latin typeface="Arial" panose="020B0604020202020204" pitchFamily="34" charset="0"/>
                <a:cs typeface="Arial" panose="020B0604020202020204" pitchFamily="34" charset="0"/>
              </a:rPr>
              <a:t>my_insn</a:t>
            </a:r>
            <a:r>
              <a:rPr lang="en-US" sz="2400" dirty="0">
                <a:solidFill>
                  <a:srgbClr val="8F177C"/>
                </a:solidFill>
                <a:latin typeface="Arial" panose="020B0604020202020204" pitchFamily="34" charset="0"/>
                <a:cs typeface="Arial" panose="020B0604020202020204" pitchFamily="34" charset="0"/>
              </a:rPr>
              <a:t>-&gt;</a:t>
            </a:r>
            <a:r>
              <a:rPr lang="en-US" sz="2400" dirty="0" err="1">
                <a:solidFill>
                  <a:srgbClr val="8F177C"/>
                </a:solidFill>
                <a:latin typeface="Arial" panose="020B0604020202020204" pitchFamily="34" charset="0"/>
                <a:cs typeface="Arial" panose="020B0604020202020204" pitchFamily="34" charset="0"/>
              </a:rPr>
              <a:t>dst_reg</a:t>
            </a:r>
            <a:r>
              <a:rPr lang="en-US" sz="2400" dirty="0">
                <a:latin typeface="Arial" panose="020B0604020202020204" pitchFamily="34" charset="0"/>
                <a:cs typeface="Arial" panose="020B0604020202020204" pitchFamily="34" charset="0"/>
              </a:rPr>
              <a:t>, </a:t>
            </a:r>
            <a:r>
              <a:rPr lang="en-US" sz="2400" b="1" dirty="0" err="1">
                <a:solidFill>
                  <a:srgbClr val="8F177C"/>
                </a:solidFill>
                <a:highlight>
                  <a:srgbClr val="FFFF00"/>
                </a:highlight>
                <a:latin typeface="Arial" panose="020B0604020202020204" pitchFamily="34" charset="0"/>
                <a:cs typeface="Arial" panose="020B0604020202020204" pitchFamily="34" charset="0"/>
              </a:rPr>
              <a:t>my_insn</a:t>
            </a:r>
            <a:r>
              <a:rPr lang="en-US" sz="2400" b="1" dirty="0">
                <a:solidFill>
                  <a:srgbClr val="8F177C"/>
                </a:solidFill>
                <a:latin typeface="Arial" panose="020B0604020202020204" pitchFamily="34" charset="0"/>
                <a:cs typeface="Arial" panose="020B0604020202020204" pitchFamily="34" charset="0"/>
              </a:rPr>
              <a:t>-</a:t>
            </a:r>
            <a:r>
              <a:rPr lang="en-US" sz="2400" dirty="0">
                <a:solidFill>
                  <a:srgbClr val="8F177C"/>
                </a:solidFill>
                <a:latin typeface="Arial" panose="020B0604020202020204" pitchFamily="34" charset="0"/>
                <a:cs typeface="Arial" panose="020B0604020202020204" pitchFamily="34" charset="0"/>
              </a:rPr>
              <a:t>&gt;</a:t>
            </a:r>
            <a:r>
              <a:rPr lang="en-US" sz="2400" dirty="0" err="1">
                <a:solidFill>
                  <a:srgbClr val="8F177C"/>
                </a:solidFill>
                <a:latin typeface="Arial" panose="020B0604020202020204" pitchFamily="34" charset="0"/>
                <a:cs typeface="Arial" panose="020B0604020202020204" pitchFamily="34" charset="0"/>
              </a:rPr>
              <a:t>imm</a:t>
            </a:r>
            <a:r>
              <a:rPr lang="en-US" sz="2400" dirty="0">
                <a:latin typeface="Arial" panose="020B0604020202020204" pitchFamily="34" charset="0"/>
                <a:cs typeface="Arial" panose="020B0604020202020204" pitchFamily="34" charset="0"/>
              </a:rPr>
              <a:t>); </a:t>
            </a:r>
            <a:endParaRPr lang="en-US" sz="3600" dirty="0">
              <a:effectLst/>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1C5C267D-89DC-9645-855B-1415A847F99D}"/>
              </a:ext>
            </a:extLst>
          </p:cNvPr>
          <p:cNvSpPr txBox="1"/>
          <p:nvPr/>
        </p:nvSpPr>
        <p:spPr>
          <a:xfrm>
            <a:off x="345522" y="3790711"/>
            <a:ext cx="8452955" cy="584775"/>
          </a:xfrm>
          <a:prstGeom prst="rect">
            <a:avLst/>
          </a:prstGeom>
          <a:noFill/>
        </p:spPr>
        <p:txBody>
          <a:bodyPr wrap="none" rtlCol="0">
            <a:spAutoFit/>
          </a:bodyPr>
          <a:lstStyle/>
          <a:p>
            <a:r>
              <a:rPr lang="en-US" sz="3200" dirty="0">
                <a:latin typeface="Arial" panose="020B0604020202020204" pitchFamily="34" charset="0"/>
                <a:cs typeface="Arial" panose="020B0604020202020204" pitchFamily="34" charset="0"/>
              </a:rPr>
              <a:t>And show you it is vulnerable and how to fix it</a:t>
            </a:r>
          </a:p>
        </p:txBody>
      </p:sp>
      <p:sp>
        <p:nvSpPr>
          <p:cNvPr id="9" name="TextBox 8">
            <a:extLst>
              <a:ext uri="{FF2B5EF4-FFF2-40B4-BE49-F238E27FC236}">
                <a16:creationId xmlns:a16="http://schemas.microsoft.com/office/drawing/2014/main" id="{471E9119-E974-F446-AF80-F9149D649F6F}"/>
              </a:ext>
            </a:extLst>
          </p:cNvPr>
          <p:cNvSpPr txBox="1"/>
          <p:nvPr/>
        </p:nvSpPr>
        <p:spPr>
          <a:xfrm>
            <a:off x="8850781" y="4689650"/>
            <a:ext cx="352486"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28</a:t>
            </a:fld>
            <a:endParaRPr lang="en-US" sz="1100" dirty="0">
              <a:solidFill>
                <a:schemeClr val="tx1">
                  <a:lumMod val="50000"/>
                  <a:lumOff val="50000"/>
                </a:schemeClr>
              </a:solidFill>
            </a:endParaRPr>
          </a:p>
        </p:txBody>
      </p:sp>
      <p:sp>
        <p:nvSpPr>
          <p:cNvPr id="10" name="Rectangle 9">
            <a:extLst>
              <a:ext uri="{FF2B5EF4-FFF2-40B4-BE49-F238E27FC236}">
                <a16:creationId xmlns:a16="http://schemas.microsoft.com/office/drawing/2014/main" id="{BC31B9C2-9375-4A47-B054-06217EDA1521}"/>
              </a:ext>
            </a:extLst>
          </p:cNvPr>
          <p:cNvSpPr/>
          <p:nvPr/>
        </p:nvSpPr>
        <p:spPr>
          <a:xfrm>
            <a:off x="1085443" y="2952750"/>
            <a:ext cx="6550188" cy="787506"/>
          </a:xfrm>
          <a:prstGeom prst="rect">
            <a:avLst/>
          </a:prstGeom>
          <a:noFill/>
          <a:ln w="47625">
            <a:solidFill>
              <a:srgbClr val="FF0000"/>
            </a:solid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369747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1744600" y="1966953"/>
            <a:ext cx="6893913" cy="1209594"/>
          </a:xfrm>
        </p:spPr>
        <p:txBody>
          <a:bodyPr/>
          <a:lstStyle/>
          <a:p>
            <a:r>
              <a:rPr lang="en-US" sz="5400" dirty="0"/>
              <a:t>Example Result</a:t>
            </a:r>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43496" t="46223" r="45766" b="46200"/>
          <a:stretch/>
        </p:blipFill>
        <p:spPr>
          <a:xfrm>
            <a:off x="7644643" y="4384624"/>
            <a:ext cx="993870" cy="394514"/>
          </a:xfrm>
          <a:prstGeom prst="rect">
            <a:avLst/>
          </a:prstGeom>
        </p:spPr>
      </p:pic>
      <p:sp>
        <p:nvSpPr>
          <p:cNvPr id="6" name="TextBox 5">
            <a:extLst>
              <a:ext uri="{FF2B5EF4-FFF2-40B4-BE49-F238E27FC236}">
                <a16:creationId xmlns:a16="http://schemas.microsoft.com/office/drawing/2014/main" id="{479D922D-34A6-0042-902B-6D4694602FF9}"/>
              </a:ext>
            </a:extLst>
          </p:cNvPr>
          <p:cNvSpPr txBox="1"/>
          <p:nvPr/>
        </p:nvSpPr>
        <p:spPr>
          <a:xfrm>
            <a:off x="8811623" y="4881890"/>
            <a:ext cx="369419"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29</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134855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sz="4400" b="1" dirty="0"/>
              <a:t>Solution</a:t>
            </a:r>
            <a:endParaRPr lang="en-US" sz="4400" b="1" dirty="0"/>
          </a:p>
        </p:txBody>
      </p:sp>
      <p:pic>
        <p:nvPicPr>
          <p:cNvPr id="8" name="Picture 7">
            <a:extLst>
              <a:ext uri="{FF2B5EF4-FFF2-40B4-BE49-F238E27FC236}">
                <a16:creationId xmlns:a16="http://schemas.microsoft.com/office/drawing/2014/main" id="{250387BF-2A83-334B-9F36-6F0E33EE0B50}"/>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sp>
        <p:nvSpPr>
          <p:cNvPr id="5" name="TextBox 4">
            <a:extLst>
              <a:ext uri="{FF2B5EF4-FFF2-40B4-BE49-F238E27FC236}">
                <a16:creationId xmlns:a16="http://schemas.microsoft.com/office/drawing/2014/main" id="{69E3546F-6056-CE4F-B134-2462BE163056}"/>
              </a:ext>
            </a:extLst>
          </p:cNvPr>
          <p:cNvSpPr txBox="1"/>
          <p:nvPr/>
        </p:nvSpPr>
        <p:spPr>
          <a:xfrm>
            <a:off x="8850781" y="4689650"/>
            <a:ext cx="293219"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3</a:t>
            </a:fld>
            <a:endParaRPr lang="en-US" sz="1100" dirty="0">
              <a:solidFill>
                <a:schemeClr val="tx1">
                  <a:lumMod val="50000"/>
                  <a:lumOff val="50000"/>
                </a:schemeClr>
              </a:solidFill>
            </a:endParaRPr>
          </a:p>
        </p:txBody>
      </p:sp>
      <p:sp>
        <p:nvSpPr>
          <p:cNvPr id="3" name="TextBox 2">
            <a:extLst>
              <a:ext uri="{FF2B5EF4-FFF2-40B4-BE49-F238E27FC236}">
                <a16:creationId xmlns:a16="http://schemas.microsoft.com/office/drawing/2014/main" id="{2E0FCFEB-FDC7-D947-9084-A3A3D7C3802F}"/>
              </a:ext>
            </a:extLst>
          </p:cNvPr>
          <p:cNvSpPr txBox="1"/>
          <p:nvPr/>
        </p:nvSpPr>
        <p:spPr>
          <a:xfrm>
            <a:off x="520770" y="848412"/>
            <a:ext cx="8102460" cy="3551870"/>
          </a:xfrm>
          <a:prstGeom prst="rect">
            <a:avLst/>
          </a:prstGeom>
          <a:noFill/>
        </p:spPr>
        <p:txBody>
          <a:bodyPr wrap="square" rtlCol="0">
            <a:spAutoFit/>
          </a:bodyPr>
          <a:lstStyle/>
          <a:p>
            <a:pPr marL="457200" indent="-457200">
              <a:lnSpc>
                <a:spcPct val="150000"/>
              </a:lnSpc>
              <a:spcAft>
                <a:spcPts val="600"/>
              </a:spcAft>
              <a:buFont typeface="Arial" panose="020B0604020202020204" pitchFamily="34" charset="0"/>
              <a:buChar char="•"/>
            </a:pPr>
            <a:r>
              <a:rPr lang="en-US" sz="2800" dirty="0">
                <a:latin typeface="Arial" panose="020B0604020202020204" pitchFamily="34" charset="0"/>
                <a:cs typeface="Arial" panose="020B0604020202020204" pitchFamily="34" charset="0"/>
              </a:rPr>
              <a:t>Create Databases:</a:t>
            </a:r>
          </a:p>
          <a:p>
            <a:pPr>
              <a:lnSpc>
                <a:spcPct val="150000"/>
              </a:lnSpc>
              <a:spcAft>
                <a:spcPts val="600"/>
              </a:spcAft>
            </a:pPr>
            <a:r>
              <a:rPr lang="en-US" sz="2800" dirty="0">
                <a:latin typeface="Arial" panose="020B0604020202020204" pitchFamily="34" charset="0"/>
                <a:cs typeface="Arial" panose="020B0604020202020204" pitchFamily="34" charset="0"/>
              </a:rPr>
              <a:t>	-	Find vulnerable code in open source</a:t>
            </a:r>
          </a:p>
          <a:p>
            <a:pPr>
              <a:lnSpc>
                <a:spcPct val="150000"/>
              </a:lnSpc>
              <a:spcAft>
                <a:spcPts val="600"/>
              </a:spcAft>
            </a:pPr>
            <a:r>
              <a:rPr lang="en-US" sz="2800" dirty="0">
                <a:latin typeface="Arial" panose="020B0604020202020204" pitchFamily="34" charset="0"/>
                <a:cs typeface="Arial" panose="020B0604020202020204" pitchFamily="34" charset="0"/>
              </a:rPr>
              <a:t>	-	Find package names/versions in NVD</a:t>
            </a:r>
          </a:p>
          <a:p>
            <a:pPr marL="457200" indent="-457200">
              <a:lnSpc>
                <a:spcPct val="150000"/>
              </a:lnSpc>
              <a:spcAft>
                <a:spcPts val="600"/>
              </a:spcAft>
              <a:buFont typeface="Arial" panose="020B0604020202020204" pitchFamily="34" charset="0"/>
              <a:buChar char="•"/>
            </a:pPr>
            <a:r>
              <a:rPr lang="en-US" sz="2800" dirty="0">
                <a:latin typeface="Arial" panose="020B0604020202020204" pitchFamily="34" charset="0"/>
                <a:cs typeface="Arial" panose="020B0604020202020204" pitchFamily="34" charset="0"/>
              </a:rPr>
              <a:t>Scan your source code to find vulnerabilities</a:t>
            </a:r>
          </a:p>
          <a:p>
            <a:pPr marL="457200" indent="-457200">
              <a:lnSpc>
                <a:spcPct val="150000"/>
              </a:lnSpc>
              <a:spcAft>
                <a:spcPts val="600"/>
              </a:spcAft>
              <a:buFont typeface="Arial" panose="020B0604020202020204" pitchFamily="34" charset="0"/>
              <a:buChar char="•"/>
            </a:pPr>
            <a:r>
              <a:rPr lang="en-US" sz="2800" dirty="0">
                <a:latin typeface="Arial" panose="020B0604020202020204" pitchFamily="34" charset="0"/>
                <a:cs typeface="Arial" panose="020B0604020202020204" pitchFamily="34" charset="0"/>
              </a:rPr>
              <a:t>Report the vulnerable code and its fix.</a:t>
            </a:r>
          </a:p>
        </p:txBody>
      </p:sp>
    </p:spTree>
    <p:extLst>
      <p:ext uri="{BB962C8B-B14F-4D97-AF65-F5344CB8AC3E}">
        <p14:creationId xmlns:p14="http://schemas.microsoft.com/office/powerpoint/2010/main" val="4720552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9A5921A-3053-3644-818E-0B8A28E71086}"/>
              </a:ext>
            </a:extLst>
          </p:cNvPr>
          <p:cNvPicPr>
            <a:picLocks noChangeAspect="1"/>
          </p:cNvPicPr>
          <p:nvPr/>
        </p:nvPicPr>
        <p:blipFill rotWithShape="1">
          <a:blip r:embed="rId2"/>
          <a:srcRect l="1443" t="1568" b="1"/>
          <a:stretch/>
        </p:blipFill>
        <p:spPr>
          <a:xfrm>
            <a:off x="5055404" y="887240"/>
            <a:ext cx="3371542" cy="3933215"/>
          </a:xfrm>
          <a:prstGeom prst="rect">
            <a:avLst/>
          </a:prstGeom>
        </p:spPr>
      </p:pic>
      <p:sp>
        <p:nvSpPr>
          <p:cNvPr id="2" name="Title 1"/>
          <p:cNvSpPr>
            <a:spLocks noGrp="1"/>
          </p:cNvSpPr>
          <p:nvPr>
            <p:ph type="title"/>
          </p:nvPr>
        </p:nvSpPr>
        <p:spPr>
          <a:xfrm>
            <a:off x="34148" y="0"/>
            <a:ext cx="9075704" cy="800739"/>
          </a:xfrm>
        </p:spPr>
        <p:txBody>
          <a:bodyPr>
            <a:noAutofit/>
          </a:bodyPr>
          <a:lstStyle/>
          <a:p>
            <a:r>
              <a:rPr lang="en-US" sz="3000" b="1" dirty="0"/>
              <a:t>Example Result: Code Matched 3 Vulnerabilities</a:t>
            </a:r>
          </a:p>
        </p:txBody>
      </p:sp>
      <p:pic>
        <p:nvPicPr>
          <p:cNvPr id="8" name="Picture 7">
            <a:extLst>
              <a:ext uri="{FF2B5EF4-FFF2-40B4-BE49-F238E27FC236}">
                <a16:creationId xmlns:a16="http://schemas.microsoft.com/office/drawing/2014/main" id="{250387BF-2A83-334B-9F36-6F0E33EE0B50}"/>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pic>
        <p:nvPicPr>
          <p:cNvPr id="7" name="Picture 6">
            <a:extLst>
              <a:ext uri="{FF2B5EF4-FFF2-40B4-BE49-F238E27FC236}">
                <a16:creationId xmlns:a16="http://schemas.microsoft.com/office/drawing/2014/main" id="{F1890817-CDB7-2A44-B123-EEF61B6FD0CF}"/>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pic>
        <p:nvPicPr>
          <p:cNvPr id="5" name="Picture 4">
            <a:extLst>
              <a:ext uri="{FF2B5EF4-FFF2-40B4-BE49-F238E27FC236}">
                <a16:creationId xmlns:a16="http://schemas.microsoft.com/office/drawing/2014/main" id="{EF77C46D-5A75-2A4D-826B-56CBFF193874}"/>
              </a:ext>
            </a:extLst>
          </p:cNvPr>
          <p:cNvPicPr>
            <a:picLocks noChangeAspect="1"/>
          </p:cNvPicPr>
          <p:nvPr/>
        </p:nvPicPr>
        <p:blipFill rotWithShape="1">
          <a:blip r:embed="rId4"/>
          <a:srcRect b="1833"/>
          <a:stretch/>
        </p:blipFill>
        <p:spPr>
          <a:xfrm>
            <a:off x="331740" y="2853847"/>
            <a:ext cx="4234918" cy="2060191"/>
          </a:xfrm>
          <a:prstGeom prst="rect">
            <a:avLst/>
          </a:prstGeom>
        </p:spPr>
      </p:pic>
      <p:sp>
        <p:nvSpPr>
          <p:cNvPr id="6" name="TextBox 5">
            <a:extLst>
              <a:ext uri="{FF2B5EF4-FFF2-40B4-BE49-F238E27FC236}">
                <a16:creationId xmlns:a16="http://schemas.microsoft.com/office/drawing/2014/main" id="{B0C3AA3C-5D9F-6441-885E-8B275D83513B}"/>
              </a:ext>
            </a:extLst>
          </p:cNvPr>
          <p:cNvSpPr txBox="1"/>
          <p:nvPr/>
        </p:nvSpPr>
        <p:spPr>
          <a:xfrm>
            <a:off x="331740" y="800739"/>
            <a:ext cx="1369286" cy="338554"/>
          </a:xfrm>
          <a:prstGeom prst="rect">
            <a:avLst/>
          </a:prstGeom>
          <a:noFill/>
        </p:spPr>
        <p:txBody>
          <a:bodyPr wrap="none" rtlCol="0">
            <a:spAutoFit/>
          </a:bodyPr>
          <a:lstStyle/>
          <a:p>
            <a:r>
              <a:rPr lang="en-US" sz="1600" dirty="0" err="1">
                <a:latin typeface="Arial" panose="020B0604020202020204" pitchFamily="34" charset="0"/>
                <a:cs typeface="Arial" panose="020B0604020202020204" pitchFamily="34" charset="0"/>
              </a:rPr>
              <a:t>Souce</a:t>
            </a:r>
            <a:r>
              <a:rPr lang="en-US" sz="1600" dirty="0">
                <a:latin typeface="Arial" panose="020B0604020202020204" pitchFamily="34" charset="0"/>
                <a:cs typeface="Arial" panose="020B0604020202020204" pitchFamily="34" charset="0"/>
              </a:rPr>
              <a:t> Code:</a:t>
            </a:r>
          </a:p>
        </p:txBody>
      </p:sp>
      <p:pic>
        <p:nvPicPr>
          <p:cNvPr id="14" name="Graphic 13">
            <a:extLst>
              <a:ext uri="{FF2B5EF4-FFF2-40B4-BE49-F238E27FC236}">
                <a16:creationId xmlns:a16="http://schemas.microsoft.com/office/drawing/2014/main" id="{074F2A3F-094C-9F4C-981B-D933047363CE}"/>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b="5850"/>
          <a:stretch/>
        </p:blipFill>
        <p:spPr>
          <a:xfrm>
            <a:off x="8191457" y="2888648"/>
            <a:ext cx="724235" cy="1112765"/>
          </a:xfrm>
          <a:prstGeom prst="rect">
            <a:avLst/>
          </a:prstGeom>
        </p:spPr>
      </p:pic>
      <p:pic>
        <p:nvPicPr>
          <p:cNvPr id="1026" name="Picture 2" descr="page2image37718048">
            <a:extLst>
              <a:ext uri="{FF2B5EF4-FFF2-40B4-BE49-F238E27FC236}">
                <a16:creationId xmlns:a16="http://schemas.microsoft.com/office/drawing/2014/main" id="{DF4793A2-2A3A-024D-A9E4-52E14E7CF1CE}"/>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7181"/>
          <a:stretch/>
        </p:blipFill>
        <p:spPr bwMode="auto">
          <a:xfrm>
            <a:off x="358248" y="1075267"/>
            <a:ext cx="3263318" cy="1778581"/>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C8045EDD-6A23-8044-BB5B-97D8B22D8ABB}"/>
              </a:ext>
            </a:extLst>
          </p:cNvPr>
          <p:cNvSpPr txBox="1"/>
          <p:nvPr/>
        </p:nvSpPr>
        <p:spPr>
          <a:xfrm>
            <a:off x="8850781" y="4689650"/>
            <a:ext cx="352486"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30</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897458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148" y="0"/>
            <a:ext cx="9075704" cy="800739"/>
          </a:xfrm>
        </p:spPr>
        <p:txBody>
          <a:bodyPr>
            <a:noAutofit/>
          </a:bodyPr>
          <a:lstStyle/>
          <a:p>
            <a:r>
              <a:rPr lang="en-US" sz="3000" dirty="0"/>
              <a:t>Example Result: A Matched Vulnerability And Its Fix</a:t>
            </a:r>
          </a:p>
        </p:txBody>
      </p:sp>
      <p:pic>
        <p:nvPicPr>
          <p:cNvPr id="8" name="Picture 7">
            <a:extLst>
              <a:ext uri="{FF2B5EF4-FFF2-40B4-BE49-F238E27FC236}">
                <a16:creationId xmlns:a16="http://schemas.microsoft.com/office/drawing/2014/main" id="{250387BF-2A83-334B-9F36-6F0E33EE0B50}"/>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pic>
        <p:nvPicPr>
          <p:cNvPr id="7" name="Picture 6">
            <a:extLst>
              <a:ext uri="{FF2B5EF4-FFF2-40B4-BE49-F238E27FC236}">
                <a16:creationId xmlns:a16="http://schemas.microsoft.com/office/drawing/2014/main" id="{F1890817-CDB7-2A44-B123-EEF61B6FD0CF}"/>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pic>
        <p:nvPicPr>
          <p:cNvPr id="4" name="Picture 3">
            <a:extLst>
              <a:ext uri="{FF2B5EF4-FFF2-40B4-BE49-F238E27FC236}">
                <a16:creationId xmlns:a16="http://schemas.microsoft.com/office/drawing/2014/main" id="{DB16FC48-CAC8-CF48-B2A9-412E35E3D0EE}"/>
              </a:ext>
            </a:extLst>
          </p:cNvPr>
          <p:cNvPicPr>
            <a:picLocks noChangeAspect="1"/>
          </p:cNvPicPr>
          <p:nvPr/>
        </p:nvPicPr>
        <p:blipFill rotWithShape="1">
          <a:blip r:embed="rId3"/>
          <a:srcRect l="1621" b="4098"/>
          <a:stretch/>
        </p:blipFill>
        <p:spPr>
          <a:xfrm>
            <a:off x="377806" y="860134"/>
            <a:ext cx="3093678" cy="1449766"/>
          </a:xfrm>
          <a:prstGeom prst="rect">
            <a:avLst/>
          </a:prstGeom>
        </p:spPr>
      </p:pic>
      <p:pic>
        <p:nvPicPr>
          <p:cNvPr id="6" name="Picture 5">
            <a:extLst>
              <a:ext uri="{FF2B5EF4-FFF2-40B4-BE49-F238E27FC236}">
                <a16:creationId xmlns:a16="http://schemas.microsoft.com/office/drawing/2014/main" id="{D39FBDBF-F2A5-1A44-94D7-B00FCCAADEC8}"/>
              </a:ext>
            </a:extLst>
          </p:cNvPr>
          <p:cNvPicPr>
            <a:picLocks noChangeAspect="1"/>
          </p:cNvPicPr>
          <p:nvPr/>
        </p:nvPicPr>
        <p:blipFill rotWithShape="1">
          <a:blip r:embed="rId4"/>
          <a:srcRect l="1148"/>
          <a:stretch/>
        </p:blipFill>
        <p:spPr>
          <a:xfrm>
            <a:off x="377806" y="2330370"/>
            <a:ext cx="3963644" cy="2605772"/>
          </a:xfrm>
          <a:prstGeom prst="rect">
            <a:avLst/>
          </a:prstGeom>
        </p:spPr>
      </p:pic>
      <p:pic>
        <p:nvPicPr>
          <p:cNvPr id="10" name="Picture 9">
            <a:extLst>
              <a:ext uri="{FF2B5EF4-FFF2-40B4-BE49-F238E27FC236}">
                <a16:creationId xmlns:a16="http://schemas.microsoft.com/office/drawing/2014/main" id="{95090C3C-25EE-6248-8658-413545DF3B67}"/>
              </a:ext>
            </a:extLst>
          </p:cNvPr>
          <p:cNvPicPr>
            <a:picLocks noChangeAspect="1"/>
          </p:cNvPicPr>
          <p:nvPr/>
        </p:nvPicPr>
        <p:blipFill>
          <a:blip r:embed="rId5"/>
          <a:stretch>
            <a:fillRect/>
          </a:stretch>
        </p:blipFill>
        <p:spPr>
          <a:xfrm>
            <a:off x="4341450" y="860133"/>
            <a:ext cx="4636194" cy="3565807"/>
          </a:xfrm>
          <a:prstGeom prst="rect">
            <a:avLst/>
          </a:prstGeom>
        </p:spPr>
      </p:pic>
      <p:pic>
        <p:nvPicPr>
          <p:cNvPr id="11" name="Graphic 10">
            <a:extLst>
              <a:ext uri="{FF2B5EF4-FFF2-40B4-BE49-F238E27FC236}">
                <a16:creationId xmlns:a16="http://schemas.microsoft.com/office/drawing/2014/main" id="{EBE61B18-D1B5-5646-B54A-1B6E56EC6ADE}"/>
              </a:ext>
            </a:extLst>
          </p:cNvPr>
          <p:cNvPicPr>
            <a:picLocks noChangeAspect="1"/>
          </p:cNvPicPr>
          <p:nvPr/>
        </p:nvPicPr>
        <p:blipFill rotWithShape="1">
          <a:blip r:embed="rId6">
            <a:extLst>
              <a:ext uri="{96DAC541-7B7A-43D3-8B79-37D633B846F1}">
                <asvg:svgBlip xmlns:asvg="http://schemas.microsoft.com/office/drawing/2016/SVG/main" r:embed="rId7"/>
              </a:ext>
            </a:extLst>
          </a:blip>
          <a:srcRect b="5850"/>
          <a:stretch/>
        </p:blipFill>
        <p:spPr>
          <a:xfrm>
            <a:off x="3579340" y="1248689"/>
            <a:ext cx="654254" cy="1005242"/>
          </a:xfrm>
          <a:prstGeom prst="rect">
            <a:avLst/>
          </a:prstGeom>
        </p:spPr>
      </p:pic>
      <p:sp>
        <p:nvSpPr>
          <p:cNvPr id="12" name="TextBox 11">
            <a:extLst>
              <a:ext uri="{FF2B5EF4-FFF2-40B4-BE49-F238E27FC236}">
                <a16:creationId xmlns:a16="http://schemas.microsoft.com/office/drawing/2014/main" id="{F04C283D-2CB6-5A4E-8153-6AA4B04B2525}"/>
              </a:ext>
            </a:extLst>
          </p:cNvPr>
          <p:cNvSpPr txBox="1"/>
          <p:nvPr/>
        </p:nvSpPr>
        <p:spPr>
          <a:xfrm>
            <a:off x="8850781" y="4689650"/>
            <a:ext cx="352486"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31</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10607294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BB65973E-28E5-1F4D-833C-4A6B86598246}"/>
              </a:ext>
            </a:extLst>
          </p:cNvPr>
          <p:cNvPicPr>
            <a:picLocks noChangeAspect="1"/>
          </p:cNvPicPr>
          <p:nvPr/>
        </p:nvPicPr>
        <p:blipFill>
          <a:blip r:embed="rId2"/>
          <a:stretch>
            <a:fillRect/>
          </a:stretch>
        </p:blipFill>
        <p:spPr>
          <a:xfrm>
            <a:off x="2484248" y="921936"/>
            <a:ext cx="6545253" cy="3438397"/>
          </a:xfrm>
          <a:prstGeom prst="rect">
            <a:avLst/>
          </a:prstGeom>
        </p:spPr>
      </p:pic>
      <p:sp>
        <p:nvSpPr>
          <p:cNvPr id="2" name="Title 1"/>
          <p:cNvSpPr>
            <a:spLocks noGrp="1"/>
          </p:cNvSpPr>
          <p:nvPr>
            <p:ph type="title"/>
          </p:nvPr>
        </p:nvSpPr>
        <p:spPr>
          <a:xfrm>
            <a:off x="34148" y="0"/>
            <a:ext cx="9075704" cy="800739"/>
          </a:xfrm>
        </p:spPr>
        <p:txBody>
          <a:bodyPr>
            <a:noAutofit/>
          </a:bodyPr>
          <a:lstStyle/>
          <a:p>
            <a:r>
              <a:rPr lang="en-US" sz="3000" b="1" dirty="0"/>
              <a:t>Example Result: Versions That Are Vulnerable</a:t>
            </a:r>
          </a:p>
        </p:txBody>
      </p:sp>
      <p:pic>
        <p:nvPicPr>
          <p:cNvPr id="8" name="Picture 7">
            <a:extLst>
              <a:ext uri="{FF2B5EF4-FFF2-40B4-BE49-F238E27FC236}">
                <a16:creationId xmlns:a16="http://schemas.microsoft.com/office/drawing/2014/main" id="{250387BF-2A83-334B-9F36-6F0E33EE0B50}"/>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pic>
        <p:nvPicPr>
          <p:cNvPr id="7" name="Picture 6">
            <a:extLst>
              <a:ext uri="{FF2B5EF4-FFF2-40B4-BE49-F238E27FC236}">
                <a16:creationId xmlns:a16="http://schemas.microsoft.com/office/drawing/2014/main" id="{F1890817-CDB7-2A44-B123-EEF61B6FD0CF}"/>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pic>
        <p:nvPicPr>
          <p:cNvPr id="6" name="Picture 5">
            <a:extLst>
              <a:ext uri="{FF2B5EF4-FFF2-40B4-BE49-F238E27FC236}">
                <a16:creationId xmlns:a16="http://schemas.microsoft.com/office/drawing/2014/main" id="{510BAAD9-087B-4344-AB01-B7BF72C457A8}"/>
              </a:ext>
            </a:extLst>
          </p:cNvPr>
          <p:cNvPicPr>
            <a:picLocks noChangeAspect="1"/>
          </p:cNvPicPr>
          <p:nvPr/>
        </p:nvPicPr>
        <p:blipFill rotWithShape="1">
          <a:blip r:embed="rId4"/>
          <a:srcRect l="1289" t="1" b="3195"/>
          <a:stretch/>
        </p:blipFill>
        <p:spPr>
          <a:xfrm>
            <a:off x="1085850" y="3132660"/>
            <a:ext cx="3060655" cy="1442912"/>
          </a:xfrm>
          <a:prstGeom prst="rect">
            <a:avLst/>
          </a:prstGeom>
        </p:spPr>
      </p:pic>
      <p:pic>
        <p:nvPicPr>
          <p:cNvPr id="10" name="Graphic 9">
            <a:extLst>
              <a:ext uri="{FF2B5EF4-FFF2-40B4-BE49-F238E27FC236}">
                <a16:creationId xmlns:a16="http://schemas.microsoft.com/office/drawing/2014/main" id="{959AA4F6-D6B6-DA4E-A003-93D5451B9533}"/>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b="5850"/>
          <a:stretch/>
        </p:blipFill>
        <p:spPr>
          <a:xfrm>
            <a:off x="411188" y="1061018"/>
            <a:ext cx="1269432" cy="1950445"/>
          </a:xfrm>
          <a:prstGeom prst="rect">
            <a:avLst/>
          </a:prstGeom>
        </p:spPr>
      </p:pic>
      <p:sp>
        <p:nvSpPr>
          <p:cNvPr id="13" name="TextBox 12">
            <a:extLst>
              <a:ext uri="{FF2B5EF4-FFF2-40B4-BE49-F238E27FC236}">
                <a16:creationId xmlns:a16="http://schemas.microsoft.com/office/drawing/2014/main" id="{2F5AE6C8-19B6-FD42-BB04-8A8CB6734E9E}"/>
              </a:ext>
            </a:extLst>
          </p:cNvPr>
          <p:cNvSpPr txBox="1"/>
          <p:nvPr/>
        </p:nvSpPr>
        <p:spPr>
          <a:xfrm>
            <a:off x="8850781" y="4689650"/>
            <a:ext cx="352486"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32</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26498978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hlinkClick r:id="rId2"/>
              </a:rPr>
              <a:t>https://github.com/canvasslabs</a:t>
            </a:r>
            <a:endParaRPr lang="en-US" b="1" dirty="0"/>
          </a:p>
        </p:txBody>
      </p:sp>
      <p:pic>
        <p:nvPicPr>
          <p:cNvPr id="8" name="Picture 7">
            <a:extLst>
              <a:ext uri="{FF2B5EF4-FFF2-40B4-BE49-F238E27FC236}">
                <a16:creationId xmlns:a16="http://schemas.microsoft.com/office/drawing/2014/main" id="{250387BF-2A83-334B-9F36-6F0E33EE0B50}"/>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pic>
        <p:nvPicPr>
          <p:cNvPr id="7" name="Picture 6">
            <a:extLst>
              <a:ext uri="{FF2B5EF4-FFF2-40B4-BE49-F238E27FC236}">
                <a16:creationId xmlns:a16="http://schemas.microsoft.com/office/drawing/2014/main" id="{F1890817-CDB7-2A44-B123-EEF61B6FD0CF}"/>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pic>
        <p:nvPicPr>
          <p:cNvPr id="4" name="Picture 3">
            <a:extLst>
              <a:ext uri="{FF2B5EF4-FFF2-40B4-BE49-F238E27FC236}">
                <a16:creationId xmlns:a16="http://schemas.microsoft.com/office/drawing/2014/main" id="{DDAF2E25-C7C1-834A-BE1B-B733EF2715AD}"/>
              </a:ext>
            </a:extLst>
          </p:cNvPr>
          <p:cNvPicPr>
            <a:picLocks noChangeAspect="1"/>
          </p:cNvPicPr>
          <p:nvPr/>
        </p:nvPicPr>
        <p:blipFill>
          <a:blip r:embed="rId4"/>
          <a:stretch>
            <a:fillRect/>
          </a:stretch>
        </p:blipFill>
        <p:spPr>
          <a:xfrm>
            <a:off x="0" y="1165319"/>
            <a:ext cx="9144000" cy="2943714"/>
          </a:xfrm>
          <a:prstGeom prst="rect">
            <a:avLst/>
          </a:prstGeom>
        </p:spPr>
      </p:pic>
      <p:sp>
        <p:nvSpPr>
          <p:cNvPr id="10" name="TextBox 9">
            <a:extLst>
              <a:ext uri="{FF2B5EF4-FFF2-40B4-BE49-F238E27FC236}">
                <a16:creationId xmlns:a16="http://schemas.microsoft.com/office/drawing/2014/main" id="{23D090CD-13EB-E34C-AB2D-581D8F87BDAA}"/>
              </a:ext>
            </a:extLst>
          </p:cNvPr>
          <p:cNvSpPr txBox="1"/>
          <p:nvPr/>
        </p:nvSpPr>
        <p:spPr>
          <a:xfrm>
            <a:off x="8850781" y="4689650"/>
            <a:ext cx="352486"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33</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6250945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33790" y="1428777"/>
            <a:ext cx="7341626" cy="2285945"/>
          </a:xfrm>
        </p:spPr>
        <p:txBody>
          <a:bodyPr/>
          <a:lstStyle/>
          <a:p>
            <a:r>
              <a:rPr lang="en-US" dirty="0"/>
              <a:t>Where is my Code Vulnerable: Matching CVEs and Source Code</a:t>
            </a:r>
          </a:p>
        </p:txBody>
      </p:sp>
      <p:sp>
        <p:nvSpPr>
          <p:cNvPr id="6" name="Text Placeholder 5"/>
          <p:cNvSpPr>
            <a:spLocks noGrp="1"/>
          </p:cNvSpPr>
          <p:nvPr>
            <p:ph type="body" sz="quarter" idx="11"/>
          </p:nvPr>
        </p:nvSpPr>
        <p:spPr>
          <a:xfrm>
            <a:off x="333790" y="3855747"/>
            <a:ext cx="5512827" cy="403106"/>
          </a:xfrm>
        </p:spPr>
        <p:txBody>
          <a:bodyPr/>
          <a:lstStyle/>
          <a:p>
            <a:r>
              <a:rPr lang="en-US" dirty="0"/>
              <a:t>David A. Barrett &amp; Peter Shin, Canvass Labs</a:t>
            </a:r>
          </a:p>
        </p:txBody>
      </p:sp>
      <p:sp>
        <p:nvSpPr>
          <p:cNvPr id="7" name="Text Placeholder 6"/>
          <p:cNvSpPr>
            <a:spLocks noGrp="1"/>
          </p:cNvSpPr>
          <p:nvPr>
            <p:ph type="body" sz="quarter" idx="12"/>
          </p:nvPr>
        </p:nvSpPr>
        <p:spPr>
          <a:xfrm>
            <a:off x="0" y="4270971"/>
            <a:ext cx="4572000" cy="403106"/>
          </a:xfrm>
        </p:spPr>
        <p:txBody>
          <a:bodyPr/>
          <a:lstStyle/>
          <a:p>
            <a:r>
              <a:rPr lang="en-US" sz="2000" dirty="0">
                <a:hlinkClick r:id="rId2">
                  <a:extLst>
                    <a:ext uri="{A12FA001-AC4F-418D-AE19-62706E023703}">
                      <ahyp:hlinkClr xmlns:ahyp="http://schemas.microsoft.com/office/drawing/2018/hyperlinkcolor" val="tx"/>
                    </a:ext>
                  </a:extLst>
                </a:hlinkClick>
              </a:rPr>
              <a:t>david.barrett@canvasslabs.com</a:t>
            </a:r>
            <a:endParaRPr lang="en-US" sz="2000" dirty="0"/>
          </a:p>
          <a:p>
            <a:r>
              <a:rPr lang="en-US" sz="2000" dirty="0">
                <a:hlinkClick r:id="rId3">
                  <a:extLst>
                    <a:ext uri="{A12FA001-AC4F-418D-AE19-62706E023703}">
                      <ahyp:hlinkClr xmlns:ahyp="http://schemas.microsoft.com/office/drawing/2018/hyperlinkcolor" val="tx"/>
                    </a:ext>
                  </a:extLst>
                </a:hlinkClick>
              </a:rPr>
              <a:t>peter@canvasslabs.com</a:t>
            </a:r>
            <a:endParaRPr lang="en-US" sz="2000" dirty="0"/>
          </a:p>
        </p:txBody>
      </p:sp>
      <p:sp>
        <p:nvSpPr>
          <p:cNvPr id="8" name="Text Placeholder 6">
            <a:extLst>
              <a:ext uri="{FF2B5EF4-FFF2-40B4-BE49-F238E27FC236}">
                <a16:creationId xmlns:a16="http://schemas.microsoft.com/office/drawing/2014/main" id="{2FC983BF-83A4-574B-B240-4F09567BD449}"/>
              </a:ext>
            </a:extLst>
          </p:cNvPr>
          <p:cNvSpPr txBox="1">
            <a:spLocks/>
          </p:cNvSpPr>
          <p:nvPr/>
        </p:nvSpPr>
        <p:spPr>
          <a:xfrm>
            <a:off x="4004603" y="4270971"/>
            <a:ext cx="3853694" cy="403106"/>
          </a:xfrm>
          <a:prstGeom prst="rect">
            <a:avLst/>
          </a:prstGeom>
          <a:noFill/>
          <a:ln>
            <a:noFill/>
          </a:ln>
        </p:spPr>
        <p:txBody>
          <a:bodyPr vert="horz" lIns="360000" tIns="45720" rIns="91440" bIns="45720" rtlCol="0">
            <a:noAutofit/>
          </a:bodyPr>
          <a:lstStyle>
            <a:lvl1pPr marL="0" indent="0" algn="l" defTabSz="457200" rtl="0" eaLnBrk="1" latinLnBrk="0" hangingPunct="1">
              <a:spcBef>
                <a:spcPct val="20000"/>
              </a:spcBef>
              <a:buFont typeface="Arial"/>
              <a:buNone/>
              <a:defRPr sz="1400" b="0" i="0" kern="1200">
                <a:solidFill>
                  <a:schemeClr val="bg1"/>
                </a:solidFill>
                <a:latin typeface="Arial"/>
                <a:ea typeface="+mn-ea"/>
                <a:cs typeface="Arial"/>
              </a:defRPr>
            </a:lvl1pPr>
            <a:lvl2pPr marL="457200" indent="0" algn="ctr" defTabSz="457200" rtl="0" eaLnBrk="1" latinLnBrk="0" hangingPunct="1">
              <a:spcBef>
                <a:spcPct val="20000"/>
              </a:spcBef>
              <a:buFont typeface="Arial"/>
              <a:buNone/>
              <a:defRPr sz="4800" kern="1200">
                <a:solidFill>
                  <a:schemeClr val="bg1"/>
                </a:solidFill>
                <a:latin typeface="Helvetica Neue Light"/>
                <a:ea typeface="+mn-ea"/>
                <a:cs typeface="Helvetica Neue Light"/>
              </a:defRPr>
            </a:lvl2pPr>
            <a:lvl3pPr marL="914400" indent="0" algn="ctr" defTabSz="457200" rtl="0" eaLnBrk="1" latinLnBrk="0" hangingPunct="1">
              <a:spcBef>
                <a:spcPct val="20000"/>
              </a:spcBef>
              <a:buFont typeface="Arial"/>
              <a:buNone/>
              <a:defRPr sz="4800" kern="1200">
                <a:solidFill>
                  <a:schemeClr val="bg1"/>
                </a:solidFill>
                <a:latin typeface="Helvetica Neue Light"/>
                <a:ea typeface="+mn-ea"/>
                <a:cs typeface="Helvetica Neue Light"/>
              </a:defRPr>
            </a:lvl3pPr>
            <a:lvl4pPr marL="1371600" indent="0" algn="ctr" defTabSz="457200" rtl="0" eaLnBrk="1" latinLnBrk="0" hangingPunct="1">
              <a:spcBef>
                <a:spcPct val="20000"/>
              </a:spcBef>
              <a:buFont typeface="Arial"/>
              <a:buNone/>
              <a:defRPr sz="4800" kern="1200">
                <a:solidFill>
                  <a:schemeClr val="bg1"/>
                </a:solidFill>
                <a:latin typeface="Helvetica Neue Light"/>
                <a:ea typeface="+mn-ea"/>
                <a:cs typeface="Helvetica Neue Light"/>
              </a:defRPr>
            </a:lvl4pPr>
            <a:lvl5pPr marL="1828800" indent="0" algn="ctr" defTabSz="457200" rtl="0" eaLnBrk="1" latinLnBrk="0" hangingPunct="1">
              <a:spcBef>
                <a:spcPct val="20000"/>
              </a:spcBef>
              <a:buFont typeface="Arial"/>
              <a:buNone/>
              <a:defRPr sz="4800" kern="1200">
                <a:solidFill>
                  <a:schemeClr val="bg1"/>
                </a:solidFill>
                <a:latin typeface="Helvetica Neue Light"/>
                <a:ea typeface="+mn-ea"/>
                <a:cs typeface="Helvetica Neue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000" dirty="0">
                <a:hlinkClick r:id="rId4"/>
              </a:rPr>
              <a:t>https://www.canvasslabs.com</a:t>
            </a:r>
            <a:r>
              <a:rPr lang="en-US" sz="2000" dirty="0"/>
              <a:t> </a:t>
            </a:r>
          </a:p>
        </p:txBody>
      </p:sp>
    </p:spTree>
    <p:extLst>
      <p:ext uri="{BB962C8B-B14F-4D97-AF65-F5344CB8AC3E}">
        <p14:creationId xmlns:p14="http://schemas.microsoft.com/office/powerpoint/2010/main" val="38766749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Flow Diagram: Finding Vulnerable Code</a:t>
            </a:r>
            <a:endParaRPr lang="en-US" sz="4400" b="1" dirty="0"/>
          </a:p>
        </p:txBody>
      </p:sp>
      <p:pic>
        <p:nvPicPr>
          <p:cNvPr id="8" name="Picture 7">
            <a:extLst>
              <a:ext uri="{FF2B5EF4-FFF2-40B4-BE49-F238E27FC236}">
                <a16:creationId xmlns:a16="http://schemas.microsoft.com/office/drawing/2014/main" id="{250387BF-2A83-334B-9F36-6F0E33EE0B50}"/>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sp>
        <p:nvSpPr>
          <p:cNvPr id="5" name="TextBox 4">
            <a:extLst>
              <a:ext uri="{FF2B5EF4-FFF2-40B4-BE49-F238E27FC236}">
                <a16:creationId xmlns:a16="http://schemas.microsoft.com/office/drawing/2014/main" id="{69E3546F-6056-CE4F-B134-2462BE163056}"/>
              </a:ext>
            </a:extLst>
          </p:cNvPr>
          <p:cNvSpPr txBox="1"/>
          <p:nvPr/>
        </p:nvSpPr>
        <p:spPr>
          <a:xfrm>
            <a:off x="8850781" y="4689650"/>
            <a:ext cx="293219"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4</a:t>
            </a:fld>
            <a:endParaRPr lang="en-US" sz="1100" dirty="0">
              <a:solidFill>
                <a:schemeClr val="tx1">
                  <a:lumMod val="50000"/>
                  <a:lumOff val="50000"/>
                </a:schemeClr>
              </a:solidFill>
            </a:endParaRPr>
          </a:p>
        </p:txBody>
      </p:sp>
      <p:pic>
        <p:nvPicPr>
          <p:cNvPr id="12" name="Picture 11">
            <a:extLst>
              <a:ext uri="{FF2B5EF4-FFF2-40B4-BE49-F238E27FC236}">
                <a16:creationId xmlns:a16="http://schemas.microsoft.com/office/drawing/2014/main" id="{7AF5842F-CFDB-B94A-A081-54D77C2D9A0D}"/>
              </a:ext>
            </a:extLst>
          </p:cNvPr>
          <p:cNvPicPr>
            <a:picLocks noChangeAspect="1"/>
          </p:cNvPicPr>
          <p:nvPr/>
        </p:nvPicPr>
        <p:blipFill>
          <a:blip r:embed="rId4"/>
          <a:stretch>
            <a:fillRect/>
          </a:stretch>
        </p:blipFill>
        <p:spPr>
          <a:xfrm>
            <a:off x="1373809" y="848412"/>
            <a:ext cx="6396381" cy="4082796"/>
          </a:xfrm>
          <a:prstGeom prst="rect">
            <a:avLst/>
          </a:prstGeom>
        </p:spPr>
      </p:pic>
    </p:spTree>
    <p:extLst>
      <p:ext uri="{BB962C8B-B14F-4D97-AF65-F5344CB8AC3E}">
        <p14:creationId xmlns:p14="http://schemas.microsoft.com/office/powerpoint/2010/main" val="674801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1744600" y="1278751"/>
            <a:ext cx="6893913" cy="2585997"/>
          </a:xfrm>
        </p:spPr>
        <p:txBody>
          <a:bodyPr/>
          <a:lstStyle/>
          <a:p>
            <a:r>
              <a:rPr lang="en-US" dirty="0"/>
              <a:t>Map NVD Description to Package Names and Versions</a:t>
            </a:r>
            <a:endParaRPr lang="en-US" sz="5400" dirty="0"/>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43496" t="46223" r="45766" b="46200"/>
          <a:stretch/>
        </p:blipFill>
        <p:spPr>
          <a:xfrm>
            <a:off x="7644643" y="4384624"/>
            <a:ext cx="993870" cy="394514"/>
          </a:xfrm>
          <a:prstGeom prst="rect">
            <a:avLst/>
          </a:prstGeom>
        </p:spPr>
      </p:pic>
      <p:sp>
        <p:nvSpPr>
          <p:cNvPr id="2" name="TextBox 1">
            <a:extLst>
              <a:ext uri="{FF2B5EF4-FFF2-40B4-BE49-F238E27FC236}">
                <a16:creationId xmlns:a16="http://schemas.microsoft.com/office/drawing/2014/main" id="{67F6AB7C-5BC8-C345-84EE-8CE05603C7EE}"/>
              </a:ext>
            </a:extLst>
          </p:cNvPr>
          <p:cNvSpPr txBox="1"/>
          <p:nvPr/>
        </p:nvSpPr>
        <p:spPr>
          <a:xfrm>
            <a:off x="8850781" y="4881890"/>
            <a:ext cx="293219"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5</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5673280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sz="3600" b="1" dirty="0"/>
              <a:t>Mapping NVD Description (example)</a:t>
            </a:r>
            <a:endParaRPr lang="en-US" sz="3600" b="1" dirty="0"/>
          </a:p>
        </p:txBody>
      </p:sp>
      <p:pic>
        <p:nvPicPr>
          <p:cNvPr id="6" name="Google Shape;103;p14">
            <a:extLst>
              <a:ext uri="{FF2B5EF4-FFF2-40B4-BE49-F238E27FC236}">
                <a16:creationId xmlns:a16="http://schemas.microsoft.com/office/drawing/2014/main" id="{A3352C52-BFC5-4C47-98A5-E6C7A4A6BD43}"/>
              </a:ext>
            </a:extLst>
          </p:cNvPr>
          <p:cNvPicPr preferRelativeResize="0"/>
          <p:nvPr/>
        </p:nvPicPr>
        <p:blipFill rotWithShape="1">
          <a:blip r:embed="rId2">
            <a:alphaModFix/>
          </a:blip>
          <a:srcRect l="8725" r="9808"/>
          <a:stretch/>
        </p:blipFill>
        <p:spPr>
          <a:xfrm>
            <a:off x="649904" y="848412"/>
            <a:ext cx="7844191" cy="4028388"/>
          </a:xfrm>
          <a:prstGeom prst="rect">
            <a:avLst/>
          </a:prstGeom>
          <a:noFill/>
          <a:ln>
            <a:noFill/>
          </a:ln>
        </p:spPr>
      </p:pic>
      <p:pic>
        <p:nvPicPr>
          <p:cNvPr id="8" name="Picture 7">
            <a:extLst>
              <a:ext uri="{FF2B5EF4-FFF2-40B4-BE49-F238E27FC236}">
                <a16:creationId xmlns:a16="http://schemas.microsoft.com/office/drawing/2014/main" id="{250387BF-2A83-334B-9F36-6F0E33EE0B50}"/>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43496" t="46223" r="45766" b="46200"/>
          <a:stretch/>
        </p:blipFill>
        <p:spPr>
          <a:xfrm>
            <a:off x="7930011" y="4425941"/>
            <a:ext cx="993870" cy="394514"/>
          </a:xfrm>
          <a:prstGeom prst="rect">
            <a:avLst/>
          </a:prstGeom>
          <a:effectLst>
            <a:outerShdw blurRad="50800" dist="50800" dir="5400000" algn="ctr" rotWithShape="0">
              <a:srgbClr val="000000">
                <a:alpha val="0"/>
              </a:srgbClr>
            </a:outerShdw>
          </a:effectLst>
        </p:spPr>
      </p:pic>
      <p:sp>
        <p:nvSpPr>
          <p:cNvPr id="5" name="TextBox 4">
            <a:extLst>
              <a:ext uri="{FF2B5EF4-FFF2-40B4-BE49-F238E27FC236}">
                <a16:creationId xmlns:a16="http://schemas.microsoft.com/office/drawing/2014/main" id="{69E3546F-6056-CE4F-B134-2462BE163056}"/>
              </a:ext>
            </a:extLst>
          </p:cNvPr>
          <p:cNvSpPr txBox="1"/>
          <p:nvPr/>
        </p:nvSpPr>
        <p:spPr>
          <a:xfrm>
            <a:off x="8850781" y="4689650"/>
            <a:ext cx="293219"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6</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24278849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CVE-2003-1045 Description</a:t>
            </a:r>
            <a:endParaRPr lang="en-US" b="1" dirty="0"/>
          </a:p>
        </p:txBody>
      </p:sp>
      <p:sp>
        <p:nvSpPr>
          <p:cNvPr id="3" name="Content Placeholder 2"/>
          <p:cNvSpPr>
            <a:spLocks noGrp="1"/>
          </p:cNvSpPr>
          <p:nvPr>
            <p:ph idx="1"/>
          </p:nvPr>
        </p:nvSpPr>
        <p:spPr>
          <a:xfrm>
            <a:off x="451951" y="978478"/>
            <a:ext cx="8234849" cy="3394472"/>
          </a:xfrm>
        </p:spPr>
        <p:txBody>
          <a:bodyPr>
            <a:noAutofit/>
          </a:bodyPr>
          <a:lstStyle/>
          <a:p>
            <a:pPr marL="0" indent="0" algn="ctr">
              <a:buNone/>
            </a:pPr>
            <a:r>
              <a:rPr lang="en-US" sz="3200" dirty="0" err="1">
                <a:solidFill>
                  <a:schemeClr val="tx1">
                    <a:lumMod val="50000"/>
                    <a:lumOff val="50000"/>
                  </a:schemeClr>
                </a:solidFill>
                <a:latin typeface="Arial" panose="020B0604020202020204" pitchFamily="34" charset="0"/>
                <a:ea typeface="Raleway"/>
                <a:cs typeface="Arial" panose="020B0604020202020204" pitchFamily="34" charset="0"/>
                <a:sym typeface="Raleway"/>
              </a:rPr>
              <a:t>votes.cgi</a:t>
            </a:r>
            <a:r>
              <a:rPr lang="en-US" sz="3200" dirty="0">
                <a:solidFill>
                  <a:schemeClr val="tx1">
                    <a:lumMod val="50000"/>
                    <a:lumOff val="50000"/>
                  </a:schemeClr>
                </a:solidFill>
                <a:latin typeface="Arial" panose="020B0604020202020204" pitchFamily="34" charset="0"/>
                <a:ea typeface="Raleway"/>
                <a:cs typeface="Arial" panose="020B0604020202020204" pitchFamily="34" charset="0"/>
                <a:sym typeface="Raleway"/>
              </a:rPr>
              <a:t> in </a:t>
            </a:r>
            <a:r>
              <a:rPr lang="en-US" sz="3200" b="1" dirty="0">
                <a:solidFill>
                  <a:srgbClr val="1155CC"/>
                </a:solidFill>
                <a:latin typeface="Arial" panose="020B0604020202020204" pitchFamily="34" charset="0"/>
                <a:ea typeface="Raleway"/>
                <a:cs typeface="Arial" panose="020B0604020202020204" pitchFamily="34" charset="0"/>
                <a:sym typeface="Raleway"/>
              </a:rPr>
              <a:t>Bugzilla 2.16.3 and earlier, and 2.17.1 through 2.17.4</a:t>
            </a:r>
            <a:r>
              <a:rPr lang="en-US" sz="3200" dirty="0">
                <a:solidFill>
                  <a:schemeClr val="tx1">
                    <a:lumMod val="50000"/>
                    <a:lumOff val="50000"/>
                  </a:schemeClr>
                </a:solidFill>
                <a:latin typeface="Arial" panose="020B0604020202020204" pitchFamily="34" charset="0"/>
                <a:ea typeface="Raleway"/>
                <a:cs typeface="Arial" panose="020B0604020202020204" pitchFamily="34" charset="0"/>
                <a:sym typeface="Raleway"/>
              </a:rPr>
              <a:t>, allows remote attackers to read a user's voting page when that user has voted on a restricted bug, which allows remote attackers to read potentially sensitive voting information by modifying the who parameter.</a:t>
            </a:r>
          </a:p>
        </p:txBody>
      </p:sp>
      <p:sp>
        <p:nvSpPr>
          <p:cNvPr id="5" name="TextBox 4">
            <a:extLst>
              <a:ext uri="{FF2B5EF4-FFF2-40B4-BE49-F238E27FC236}">
                <a16:creationId xmlns:a16="http://schemas.microsoft.com/office/drawing/2014/main" id="{F9E78652-3ECD-124C-B939-C062700F6FC9}"/>
              </a:ext>
            </a:extLst>
          </p:cNvPr>
          <p:cNvSpPr txBox="1"/>
          <p:nvPr/>
        </p:nvSpPr>
        <p:spPr>
          <a:xfrm>
            <a:off x="8850781" y="4689650"/>
            <a:ext cx="293219"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7</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14741072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Keyword Tagging</a:t>
            </a:r>
            <a:endParaRPr lang="en-US" b="1" dirty="0"/>
          </a:p>
        </p:txBody>
      </p:sp>
      <p:sp>
        <p:nvSpPr>
          <p:cNvPr id="6" name="Google Shape;116;p16">
            <a:extLst>
              <a:ext uri="{FF2B5EF4-FFF2-40B4-BE49-F238E27FC236}">
                <a16:creationId xmlns:a16="http://schemas.microsoft.com/office/drawing/2014/main" id="{086513FD-6067-6D48-B382-E0F27AD4691C}"/>
              </a:ext>
            </a:extLst>
          </p:cNvPr>
          <p:cNvSpPr txBox="1">
            <a:spLocks/>
          </p:cNvSpPr>
          <p:nvPr/>
        </p:nvSpPr>
        <p:spPr>
          <a:xfrm>
            <a:off x="1611716" y="907115"/>
            <a:ext cx="1735200" cy="4736400"/>
          </a:xfrm>
          <a:prstGeom prst="rect">
            <a:avLst/>
          </a:prstGeom>
        </p:spPr>
        <p:txBody>
          <a:bodyPr spcFirstLastPara="1" vert="horz" wrap="square" lIns="91425" tIns="91425" rIns="91425" bIns="91425" rtlCol="0" anchor="t" anchorCtr="0">
            <a:noAutofit/>
          </a:bodyPr>
          <a:lstStyle>
            <a:lvl1pPr marL="342900" indent="-342900" algn="l" defTabSz="457200" rtl="0" eaLnBrk="1" latinLnBrk="0" hangingPunct="1">
              <a:spcBef>
                <a:spcPct val="20000"/>
              </a:spcBef>
              <a:buClr>
                <a:srgbClr val="1579D1"/>
              </a:buClr>
              <a:buFont typeface="Arial"/>
              <a:buChar char="•"/>
              <a:defRPr sz="2800" kern="1200">
                <a:solidFill>
                  <a:schemeClr val="tx1"/>
                </a:solidFill>
                <a:latin typeface="Arial"/>
                <a:ea typeface="+mn-ea"/>
                <a:cs typeface="Arial"/>
              </a:defRPr>
            </a:lvl1pPr>
            <a:lvl2pPr marL="742950" indent="-285750" algn="l" defTabSz="457200" rtl="0" eaLnBrk="1" latinLnBrk="0" hangingPunct="1">
              <a:spcBef>
                <a:spcPct val="20000"/>
              </a:spcBef>
              <a:buClr>
                <a:srgbClr val="1579D1"/>
              </a:buClr>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4pPr>
            <a:lvl5pPr marL="20574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15000"/>
              </a:lnSpc>
              <a:spcBef>
                <a:spcPts val="0"/>
              </a:spcBef>
              <a:buFont typeface="Arial"/>
              <a:buNone/>
            </a:pPr>
            <a:r>
              <a:rPr lang="en-US" sz="2400" b="1" dirty="0">
                <a:solidFill>
                  <a:srgbClr val="1155CC"/>
                </a:solidFill>
                <a:latin typeface="Arial" panose="020B0604020202020204" pitchFamily="34" charset="0"/>
                <a:ea typeface="Raleway"/>
                <a:cs typeface="Arial" panose="020B0604020202020204" pitchFamily="34" charset="0"/>
                <a:sym typeface="Raleway"/>
              </a:rPr>
              <a:t>Bugzilla </a:t>
            </a:r>
          </a:p>
          <a:p>
            <a:pPr marL="0" indent="0">
              <a:lnSpc>
                <a:spcPct val="115000"/>
              </a:lnSpc>
              <a:spcBef>
                <a:spcPts val="0"/>
              </a:spcBef>
              <a:buFont typeface="Arial"/>
              <a:buNone/>
            </a:pPr>
            <a:r>
              <a:rPr lang="en-US" sz="2400" b="1" dirty="0">
                <a:solidFill>
                  <a:srgbClr val="1155CC"/>
                </a:solidFill>
                <a:latin typeface="Arial" panose="020B0604020202020204" pitchFamily="34" charset="0"/>
                <a:ea typeface="Raleway"/>
                <a:cs typeface="Arial" panose="020B0604020202020204" pitchFamily="34" charset="0"/>
                <a:sym typeface="Raleway"/>
              </a:rPr>
              <a:t>2.16.3 </a:t>
            </a:r>
          </a:p>
          <a:p>
            <a:pPr marL="0" indent="0">
              <a:lnSpc>
                <a:spcPct val="115000"/>
              </a:lnSpc>
              <a:spcBef>
                <a:spcPts val="0"/>
              </a:spcBef>
              <a:buFont typeface="Arial"/>
              <a:buNone/>
            </a:pPr>
            <a:r>
              <a:rPr lang="en-US" sz="2400" b="1" dirty="0">
                <a:solidFill>
                  <a:srgbClr val="1155CC"/>
                </a:solidFill>
                <a:latin typeface="Arial" panose="020B0604020202020204" pitchFamily="34" charset="0"/>
                <a:ea typeface="Raleway"/>
                <a:cs typeface="Arial" panose="020B0604020202020204" pitchFamily="34" charset="0"/>
                <a:sym typeface="Raleway"/>
              </a:rPr>
              <a:t>and </a:t>
            </a:r>
          </a:p>
          <a:p>
            <a:pPr marL="0" indent="0">
              <a:lnSpc>
                <a:spcPct val="115000"/>
              </a:lnSpc>
              <a:spcBef>
                <a:spcPts val="0"/>
              </a:spcBef>
              <a:buFont typeface="Arial"/>
              <a:buNone/>
            </a:pPr>
            <a:r>
              <a:rPr lang="en-US" sz="2400" b="1" dirty="0">
                <a:solidFill>
                  <a:srgbClr val="1155CC"/>
                </a:solidFill>
                <a:latin typeface="Arial" panose="020B0604020202020204" pitchFamily="34" charset="0"/>
                <a:ea typeface="Raleway"/>
                <a:cs typeface="Arial" panose="020B0604020202020204" pitchFamily="34" charset="0"/>
                <a:sym typeface="Raleway"/>
              </a:rPr>
              <a:t>earlier</a:t>
            </a:r>
          </a:p>
          <a:p>
            <a:pPr marL="0" indent="0">
              <a:lnSpc>
                <a:spcPct val="115000"/>
              </a:lnSpc>
              <a:spcBef>
                <a:spcPts val="0"/>
              </a:spcBef>
              <a:buFont typeface="Arial"/>
              <a:buNone/>
            </a:pPr>
            <a:r>
              <a:rPr lang="en-US" sz="2400" b="1" dirty="0">
                <a:solidFill>
                  <a:srgbClr val="1155CC"/>
                </a:solidFill>
                <a:latin typeface="Arial" panose="020B0604020202020204" pitchFamily="34" charset="0"/>
                <a:ea typeface="Raleway"/>
                <a:cs typeface="Arial" panose="020B0604020202020204" pitchFamily="34" charset="0"/>
                <a:sym typeface="Raleway"/>
              </a:rPr>
              <a:t>, </a:t>
            </a:r>
          </a:p>
          <a:p>
            <a:pPr marL="0" indent="0">
              <a:lnSpc>
                <a:spcPct val="115000"/>
              </a:lnSpc>
              <a:spcBef>
                <a:spcPts val="0"/>
              </a:spcBef>
              <a:buFont typeface="Arial"/>
              <a:buNone/>
            </a:pPr>
            <a:r>
              <a:rPr lang="en-US" sz="2400" b="1" dirty="0">
                <a:solidFill>
                  <a:srgbClr val="1155CC"/>
                </a:solidFill>
                <a:latin typeface="Arial" panose="020B0604020202020204" pitchFamily="34" charset="0"/>
                <a:ea typeface="Raleway"/>
                <a:cs typeface="Arial" panose="020B0604020202020204" pitchFamily="34" charset="0"/>
                <a:sym typeface="Raleway"/>
              </a:rPr>
              <a:t>and </a:t>
            </a:r>
          </a:p>
          <a:p>
            <a:pPr marL="0" indent="0">
              <a:lnSpc>
                <a:spcPct val="115000"/>
              </a:lnSpc>
              <a:spcBef>
                <a:spcPts val="0"/>
              </a:spcBef>
              <a:buFont typeface="Arial"/>
              <a:buNone/>
            </a:pPr>
            <a:r>
              <a:rPr lang="en-US" sz="2400" b="1" dirty="0">
                <a:solidFill>
                  <a:srgbClr val="1155CC"/>
                </a:solidFill>
                <a:latin typeface="Arial" panose="020B0604020202020204" pitchFamily="34" charset="0"/>
                <a:ea typeface="Raleway"/>
                <a:cs typeface="Arial" panose="020B0604020202020204" pitchFamily="34" charset="0"/>
                <a:sym typeface="Raleway"/>
              </a:rPr>
              <a:t>2.17.1 </a:t>
            </a:r>
          </a:p>
          <a:p>
            <a:pPr marL="0" indent="0">
              <a:lnSpc>
                <a:spcPct val="115000"/>
              </a:lnSpc>
              <a:spcBef>
                <a:spcPts val="0"/>
              </a:spcBef>
              <a:buFont typeface="Arial"/>
              <a:buNone/>
            </a:pPr>
            <a:r>
              <a:rPr lang="en-US" sz="2400" b="1" dirty="0">
                <a:solidFill>
                  <a:srgbClr val="1155CC"/>
                </a:solidFill>
                <a:latin typeface="Arial" panose="020B0604020202020204" pitchFamily="34" charset="0"/>
                <a:ea typeface="Raleway"/>
                <a:cs typeface="Arial" panose="020B0604020202020204" pitchFamily="34" charset="0"/>
                <a:sym typeface="Raleway"/>
              </a:rPr>
              <a:t>through </a:t>
            </a:r>
          </a:p>
          <a:p>
            <a:pPr marL="0" indent="0">
              <a:lnSpc>
                <a:spcPct val="115000"/>
              </a:lnSpc>
              <a:spcBef>
                <a:spcPts val="0"/>
              </a:spcBef>
              <a:buClr>
                <a:schemeClr val="dk1"/>
              </a:buClr>
              <a:buSzPts val="1100"/>
              <a:buFont typeface="Arial"/>
              <a:buNone/>
            </a:pPr>
            <a:r>
              <a:rPr lang="en-US" sz="2400" b="1" dirty="0">
                <a:solidFill>
                  <a:srgbClr val="1155CC"/>
                </a:solidFill>
                <a:latin typeface="Arial" panose="020B0604020202020204" pitchFamily="34" charset="0"/>
                <a:ea typeface="Raleway"/>
                <a:cs typeface="Arial" panose="020B0604020202020204" pitchFamily="34" charset="0"/>
                <a:sym typeface="Raleway"/>
              </a:rPr>
              <a:t>2.17.4</a:t>
            </a:r>
            <a:endParaRPr lang="en-US" sz="1200" dirty="0">
              <a:latin typeface="Arial" panose="020B0604020202020204" pitchFamily="34" charset="0"/>
              <a:ea typeface="Raleway"/>
              <a:cs typeface="Arial" panose="020B0604020202020204" pitchFamily="34" charset="0"/>
              <a:sym typeface="Raleway"/>
            </a:endParaRPr>
          </a:p>
        </p:txBody>
      </p:sp>
      <p:sp>
        <p:nvSpPr>
          <p:cNvPr id="7" name="Google Shape;118;p16">
            <a:extLst>
              <a:ext uri="{FF2B5EF4-FFF2-40B4-BE49-F238E27FC236}">
                <a16:creationId xmlns:a16="http://schemas.microsoft.com/office/drawing/2014/main" id="{16AE4BC5-5C5E-DA42-997F-AD867986559D}"/>
              </a:ext>
            </a:extLst>
          </p:cNvPr>
          <p:cNvSpPr txBox="1">
            <a:spLocks/>
          </p:cNvSpPr>
          <p:nvPr/>
        </p:nvSpPr>
        <p:spPr>
          <a:xfrm>
            <a:off x="4099113" y="907115"/>
            <a:ext cx="3839291" cy="4025103"/>
          </a:xfrm>
          <a:prstGeom prst="rect">
            <a:avLst/>
          </a:prstGeom>
        </p:spPr>
        <p:txBody>
          <a:bodyPr spcFirstLastPara="1" vert="horz" wrap="square" lIns="91425" tIns="91425" rIns="91425" bIns="91425" rtlCol="0" anchor="t" anchorCtr="0">
            <a:noAutofit/>
          </a:bodyPr>
          <a:lstStyle>
            <a:lvl1pPr marL="342900" indent="-342900" algn="l" defTabSz="457200" rtl="0" eaLnBrk="1" latinLnBrk="0" hangingPunct="1">
              <a:spcBef>
                <a:spcPct val="20000"/>
              </a:spcBef>
              <a:buClr>
                <a:srgbClr val="1579D1"/>
              </a:buClr>
              <a:buFont typeface="Arial"/>
              <a:buChar char="•"/>
              <a:defRPr sz="2800" kern="1200">
                <a:solidFill>
                  <a:schemeClr val="tx1"/>
                </a:solidFill>
                <a:latin typeface="Arial"/>
                <a:ea typeface="+mn-ea"/>
                <a:cs typeface="Arial"/>
              </a:defRPr>
            </a:lvl1pPr>
            <a:lvl2pPr marL="742950" indent="-285750" algn="l" defTabSz="457200" rtl="0" eaLnBrk="1" latinLnBrk="0" hangingPunct="1">
              <a:spcBef>
                <a:spcPct val="20000"/>
              </a:spcBef>
              <a:buClr>
                <a:srgbClr val="1579D1"/>
              </a:buClr>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4pPr>
            <a:lvl5pPr marL="20574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15000"/>
              </a:lnSpc>
              <a:spcBef>
                <a:spcPts val="0"/>
              </a:spcBef>
              <a:buFont typeface="Arial"/>
              <a:buNone/>
            </a:pPr>
            <a:r>
              <a:rPr lang="en-US" sz="2400" b="1" dirty="0">
                <a:solidFill>
                  <a:srgbClr val="CC0000"/>
                </a:solidFill>
                <a:latin typeface="Arial" panose="020B0604020202020204" pitchFamily="34" charset="0"/>
                <a:ea typeface="Raleway"/>
                <a:cs typeface="Arial" panose="020B0604020202020204" pitchFamily="34" charset="0"/>
                <a:sym typeface="Raleway"/>
              </a:rPr>
              <a:t>product name (</a:t>
            </a:r>
            <a:r>
              <a:rPr lang="en-US" sz="2400" b="1" dirty="0" err="1">
                <a:solidFill>
                  <a:srgbClr val="CC0000"/>
                </a:solidFill>
                <a:latin typeface="Arial" panose="020B0604020202020204" pitchFamily="34" charset="0"/>
                <a:ea typeface="Raleway"/>
                <a:cs typeface="Arial" panose="020B0604020202020204" pitchFamily="34" charset="0"/>
                <a:sym typeface="Raleway"/>
              </a:rPr>
              <a:t>pn</a:t>
            </a:r>
            <a:r>
              <a:rPr lang="en-US" sz="2400" b="1" dirty="0">
                <a:solidFill>
                  <a:srgbClr val="CC0000"/>
                </a:solidFill>
                <a:latin typeface="Arial" panose="020B0604020202020204" pitchFamily="34" charset="0"/>
                <a:ea typeface="Raleway"/>
                <a:cs typeface="Arial" panose="020B0604020202020204" pitchFamily="34" charset="0"/>
                <a:sym typeface="Raleway"/>
              </a:rPr>
              <a:t>) </a:t>
            </a:r>
          </a:p>
          <a:p>
            <a:pPr marL="0" indent="0">
              <a:lnSpc>
                <a:spcPct val="115000"/>
              </a:lnSpc>
              <a:spcBef>
                <a:spcPts val="0"/>
              </a:spcBef>
              <a:buFont typeface="Arial"/>
              <a:buNone/>
            </a:pPr>
            <a:r>
              <a:rPr lang="en-US" sz="2400" b="1" dirty="0">
                <a:solidFill>
                  <a:srgbClr val="6AA84F"/>
                </a:solidFill>
                <a:latin typeface="Arial" panose="020B0604020202020204" pitchFamily="34" charset="0"/>
                <a:ea typeface="Raleway"/>
                <a:cs typeface="Arial" panose="020B0604020202020204" pitchFamily="34" charset="0"/>
                <a:sym typeface="Raleway"/>
              </a:rPr>
              <a:t>version range end (</a:t>
            </a:r>
            <a:r>
              <a:rPr lang="en-US" sz="2400" b="1" dirty="0" err="1">
                <a:solidFill>
                  <a:srgbClr val="6AA84F"/>
                </a:solidFill>
                <a:latin typeface="Arial" panose="020B0604020202020204" pitchFamily="34" charset="0"/>
                <a:ea typeface="Raleway"/>
                <a:cs typeface="Arial" panose="020B0604020202020204" pitchFamily="34" charset="0"/>
                <a:sym typeface="Raleway"/>
              </a:rPr>
              <a:t>vre</a:t>
            </a:r>
            <a:r>
              <a:rPr lang="en-US" sz="2400" b="1" dirty="0">
                <a:solidFill>
                  <a:srgbClr val="6AA84F"/>
                </a:solidFill>
                <a:latin typeface="Arial" panose="020B0604020202020204" pitchFamily="34" charset="0"/>
                <a:ea typeface="Raleway"/>
                <a:cs typeface="Arial" panose="020B0604020202020204" pitchFamily="34" charset="0"/>
                <a:sym typeface="Raleway"/>
              </a:rPr>
              <a:t>)</a:t>
            </a:r>
          </a:p>
          <a:p>
            <a:pPr marL="0" indent="0">
              <a:lnSpc>
                <a:spcPct val="115000"/>
              </a:lnSpc>
              <a:spcBef>
                <a:spcPts val="0"/>
              </a:spcBef>
              <a:buFont typeface="Arial"/>
              <a:buNone/>
            </a:pPr>
            <a:r>
              <a:rPr lang="en-US" sz="2400" b="1" dirty="0">
                <a:solidFill>
                  <a:srgbClr val="FF9715"/>
                </a:solidFill>
                <a:latin typeface="Arial" panose="020B0604020202020204" pitchFamily="34" charset="0"/>
                <a:ea typeface="Raleway"/>
                <a:cs typeface="Arial" panose="020B0604020202020204" pitchFamily="34" charset="0"/>
                <a:sym typeface="Raleway"/>
              </a:rPr>
              <a:t>=</a:t>
            </a:r>
          </a:p>
          <a:p>
            <a:pPr marL="0" indent="0">
              <a:lnSpc>
                <a:spcPct val="115000"/>
              </a:lnSpc>
              <a:spcBef>
                <a:spcPts val="0"/>
              </a:spcBef>
              <a:buFont typeface="Arial"/>
              <a:buNone/>
            </a:pPr>
            <a:r>
              <a:rPr lang="en-US" sz="2400" b="1" dirty="0">
                <a:solidFill>
                  <a:srgbClr val="FF9715"/>
                </a:solidFill>
                <a:latin typeface="Arial" panose="020B0604020202020204" pitchFamily="34" charset="0"/>
                <a:ea typeface="Raleway"/>
                <a:cs typeface="Arial" panose="020B0604020202020204" pitchFamily="34" charset="0"/>
                <a:sym typeface="Raleway"/>
              </a:rPr>
              <a:t>&lt;</a:t>
            </a:r>
          </a:p>
          <a:p>
            <a:pPr marL="0" indent="0">
              <a:lnSpc>
                <a:spcPct val="115000"/>
              </a:lnSpc>
              <a:spcBef>
                <a:spcPts val="0"/>
              </a:spcBef>
              <a:buFont typeface="Arial"/>
              <a:buNone/>
            </a:pPr>
            <a:r>
              <a:rPr lang="en-US" sz="2400" b="1" dirty="0">
                <a:solidFill>
                  <a:schemeClr val="tx1">
                    <a:lumMod val="50000"/>
                    <a:lumOff val="50000"/>
                  </a:schemeClr>
                </a:solidFill>
                <a:latin typeface="Arial" panose="020B0604020202020204" pitchFamily="34" charset="0"/>
                <a:ea typeface="Raleway"/>
                <a:cs typeface="Arial" panose="020B0604020202020204" pitchFamily="34" charset="0"/>
                <a:sym typeface="Raleway"/>
              </a:rPr>
              <a:t>separator (</a:t>
            </a:r>
            <a:r>
              <a:rPr lang="en-US" sz="2400" b="1" dirty="0" err="1">
                <a:solidFill>
                  <a:schemeClr val="tx1">
                    <a:lumMod val="50000"/>
                    <a:lumOff val="50000"/>
                  </a:schemeClr>
                </a:solidFill>
                <a:latin typeface="Arial" panose="020B0604020202020204" pitchFamily="34" charset="0"/>
                <a:ea typeface="Raleway"/>
                <a:cs typeface="Arial" panose="020B0604020202020204" pitchFamily="34" charset="0"/>
                <a:sym typeface="Raleway"/>
              </a:rPr>
              <a:t>sp</a:t>
            </a:r>
            <a:r>
              <a:rPr lang="en-US" sz="2400" b="1" dirty="0">
                <a:solidFill>
                  <a:schemeClr val="tx1">
                    <a:lumMod val="50000"/>
                    <a:lumOff val="50000"/>
                  </a:schemeClr>
                </a:solidFill>
                <a:latin typeface="Arial" panose="020B0604020202020204" pitchFamily="34" charset="0"/>
                <a:ea typeface="Raleway"/>
                <a:cs typeface="Arial" panose="020B0604020202020204" pitchFamily="34" charset="0"/>
                <a:sym typeface="Raleway"/>
              </a:rPr>
              <a:t>)</a:t>
            </a:r>
          </a:p>
          <a:p>
            <a:pPr marL="0" indent="0">
              <a:lnSpc>
                <a:spcPct val="115000"/>
              </a:lnSpc>
              <a:spcBef>
                <a:spcPts val="0"/>
              </a:spcBef>
              <a:buFont typeface="Arial"/>
              <a:buNone/>
            </a:pPr>
            <a:r>
              <a:rPr lang="en-US" sz="2400" b="1" dirty="0">
                <a:solidFill>
                  <a:schemeClr val="tx1">
                    <a:lumMod val="50000"/>
                    <a:lumOff val="50000"/>
                  </a:schemeClr>
                </a:solidFill>
                <a:latin typeface="Arial" panose="020B0604020202020204" pitchFamily="34" charset="0"/>
                <a:ea typeface="Raleway"/>
                <a:cs typeface="Arial" panose="020B0604020202020204" pitchFamily="34" charset="0"/>
                <a:sym typeface="Raleway"/>
              </a:rPr>
              <a:t>separator (</a:t>
            </a:r>
            <a:r>
              <a:rPr lang="en-US" sz="2400" b="1" dirty="0" err="1">
                <a:solidFill>
                  <a:schemeClr val="tx1">
                    <a:lumMod val="50000"/>
                    <a:lumOff val="50000"/>
                  </a:schemeClr>
                </a:solidFill>
                <a:latin typeface="Arial" panose="020B0604020202020204" pitchFamily="34" charset="0"/>
                <a:ea typeface="Raleway"/>
                <a:cs typeface="Arial" panose="020B0604020202020204" pitchFamily="34" charset="0"/>
                <a:sym typeface="Raleway"/>
              </a:rPr>
              <a:t>sp</a:t>
            </a:r>
            <a:r>
              <a:rPr lang="en-US" sz="2400" b="1" dirty="0">
                <a:solidFill>
                  <a:schemeClr val="tx1">
                    <a:lumMod val="50000"/>
                    <a:lumOff val="50000"/>
                  </a:schemeClr>
                </a:solidFill>
                <a:latin typeface="Arial" panose="020B0604020202020204" pitchFamily="34" charset="0"/>
                <a:ea typeface="Raleway"/>
                <a:cs typeface="Arial" panose="020B0604020202020204" pitchFamily="34" charset="0"/>
                <a:sym typeface="Raleway"/>
              </a:rPr>
              <a:t>)</a:t>
            </a:r>
          </a:p>
          <a:p>
            <a:pPr marL="0" indent="0">
              <a:lnSpc>
                <a:spcPct val="115000"/>
              </a:lnSpc>
              <a:spcBef>
                <a:spcPts val="0"/>
              </a:spcBef>
              <a:buFont typeface="Arial"/>
              <a:buNone/>
            </a:pPr>
            <a:r>
              <a:rPr lang="en-US" sz="2400" b="1" dirty="0">
                <a:solidFill>
                  <a:srgbClr val="6AA84F"/>
                </a:solidFill>
                <a:latin typeface="Arial" panose="020B0604020202020204" pitchFamily="34" charset="0"/>
                <a:ea typeface="Raleway"/>
                <a:cs typeface="Arial" panose="020B0604020202020204" pitchFamily="34" charset="0"/>
                <a:sym typeface="Raleway"/>
              </a:rPr>
              <a:t>version range start (</a:t>
            </a:r>
            <a:r>
              <a:rPr lang="en-US" sz="2400" b="1" dirty="0" err="1">
                <a:solidFill>
                  <a:srgbClr val="6AA84F"/>
                </a:solidFill>
                <a:latin typeface="Arial" panose="020B0604020202020204" pitchFamily="34" charset="0"/>
                <a:ea typeface="Raleway"/>
                <a:cs typeface="Arial" panose="020B0604020202020204" pitchFamily="34" charset="0"/>
                <a:sym typeface="Raleway"/>
              </a:rPr>
              <a:t>vrs</a:t>
            </a:r>
            <a:r>
              <a:rPr lang="en-US" sz="2400" b="1" dirty="0">
                <a:solidFill>
                  <a:srgbClr val="6AA84F"/>
                </a:solidFill>
                <a:latin typeface="Arial" panose="020B0604020202020204" pitchFamily="34" charset="0"/>
                <a:ea typeface="Raleway"/>
                <a:cs typeface="Arial" panose="020B0604020202020204" pitchFamily="34" charset="0"/>
                <a:sym typeface="Raleway"/>
              </a:rPr>
              <a:t>)</a:t>
            </a:r>
          </a:p>
          <a:p>
            <a:pPr marL="0" indent="0">
              <a:lnSpc>
                <a:spcPct val="115000"/>
              </a:lnSpc>
              <a:spcBef>
                <a:spcPts val="0"/>
              </a:spcBef>
              <a:buFont typeface="Arial"/>
              <a:buNone/>
            </a:pPr>
            <a:r>
              <a:rPr lang="en-US" sz="2400" b="1" dirty="0">
                <a:solidFill>
                  <a:srgbClr val="FF9715"/>
                </a:solidFill>
                <a:latin typeface="Arial" panose="020B0604020202020204" pitchFamily="34" charset="0"/>
                <a:ea typeface="Raleway"/>
                <a:cs typeface="Arial" panose="020B0604020202020204" pitchFamily="34" charset="0"/>
                <a:sym typeface="Raleway"/>
              </a:rPr>
              <a:t>&lt;= </a:t>
            </a:r>
          </a:p>
          <a:p>
            <a:pPr marL="0" indent="0">
              <a:lnSpc>
                <a:spcPct val="115000"/>
              </a:lnSpc>
              <a:spcBef>
                <a:spcPts val="0"/>
              </a:spcBef>
              <a:buFont typeface="Arial"/>
              <a:buNone/>
            </a:pPr>
            <a:r>
              <a:rPr lang="en-US" sz="2400" b="1" dirty="0">
                <a:solidFill>
                  <a:srgbClr val="6AA84F"/>
                </a:solidFill>
                <a:latin typeface="Arial" panose="020B0604020202020204" pitchFamily="34" charset="0"/>
                <a:ea typeface="Raleway"/>
                <a:cs typeface="Arial" panose="020B0604020202020204" pitchFamily="34" charset="0"/>
                <a:sym typeface="Raleway"/>
              </a:rPr>
              <a:t>version range end (</a:t>
            </a:r>
            <a:r>
              <a:rPr lang="en-US" sz="2400" b="1" dirty="0" err="1">
                <a:solidFill>
                  <a:srgbClr val="6AA84F"/>
                </a:solidFill>
                <a:latin typeface="Arial" panose="020B0604020202020204" pitchFamily="34" charset="0"/>
                <a:ea typeface="Raleway"/>
                <a:cs typeface="Arial" panose="020B0604020202020204" pitchFamily="34" charset="0"/>
                <a:sym typeface="Raleway"/>
              </a:rPr>
              <a:t>vre</a:t>
            </a:r>
            <a:r>
              <a:rPr lang="en-US" sz="2400" b="1" dirty="0">
                <a:solidFill>
                  <a:srgbClr val="6AA84F"/>
                </a:solidFill>
                <a:latin typeface="Arial" panose="020B0604020202020204" pitchFamily="34" charset="0"/>
                <a:ea typeface="Raleway"/>
                <a:cs typeface="Arial" panose="020B0604020202020204" pitchFamily="34" charset="0"/>
                <a:sym typeface="Raleway"/>
              </a:rPr>
              <a:t>)</a:t>
            </a:r>
            <a:endParaRPr lang="en-US" sz="1200" dirty="0">
              <a:solidFill>
                <a:srgbClr val="6AA84F"/>
              </a:solidFill>
              <a:latin typeface="Arial" panose="020B0604020202020204" pitchFamily="34" charset="0"/>
              <a:ea typeface="Raleway"/>
              <a:cs typeface="Arial" panose="020B0604020202020204" pitchFamily="34" charset="0"/>
              <a:sym typeface="Raleway"/>
            </a:endParaRPr>
          </a:p>
        </p:txBody>
      </p:sp>
      <p:sp>
        <p:nvSpPr>
          <p:cNvPr id="8" name="TextBox 7">
            <a:extLst>
              <a:ext uri="{FF2B5EF4-FFF2-40B4-BE49-F238E27FC236}">
                <a16:creationId xmlns:a16="http://schemas.microsoft.com/office/drawing/2014/main" id="{A32088CC-7428-A34B-A58C-10CDAAFBF0F4}"/>
              </a:ext>
            </a:extLst>
          </p:cNvPr>
          <p:cNvSpPr txBox="1"/>
          <p:nvPr/>
        </p:nvSpPr>
        <p:spPr>
          <a:xfrm>
            <a:off x="8850781" y="4689650"/>
            <a:ext cx="293219"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8</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36983801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Keyword Interpretation</a:t>
            </a:r>
            <a:endParaRPr lang="en-US" b="1" dirty="0"/>
          </a:p>
        </p:txBody>
      </p:sp>
      <p:sp>
        <p:nvSpPr>
          <p:cNvPr id="6" name="Google Shape;124;p17">
            <a:extLst>
              <a:ext uri="{FF2B5EF4-FFF2-40B4-BE49-F238E27FC236}">
                <a16:creationId xmlns:a16="http://schemas.microsoft.com/office/drawing/2014/main" id="{B9B7C323-DACC-3D40-9CA9-C70597308174}"/>
              </a:ext>
            </a:extLst>
          </p:cNvPr>
          <p:cNvSpPr txBox="1">
            <a:spLocks/>
          </p:cNvSpPr>
          <p:nvPr/>
        </p:nvSpPr>
        <p:spPr>
          <a:xfrm>
            <a:off x="908850" y="1032028"/>
            <a:ext cx="7326300" cy="1669607"/>
          </a:xfrm>
          <a:prstGeom prst="rect">
            <a:avLst/>
          </a:prstGeom>
        </p:spPr>
        <p:txBody>
          <a:bodyPr spcFirstLastPara="1" vert="horz" wrap="square" lIns="91425" tIns="91425" rIns="91425" bIns="91425" rtlCol="0" anchor="t" anchorCtr="0">
            <a:noAutofit/>
          </a:bodyPr>
          <a:lstStyle>
            <a:lvl1pPr marL="342900" indent="-342900" algn="l" defTabSz="457200" rtl="0" eaLnBrk="1" latinLnBrk="0" hangingPunct="1">
              <a:spcBef>
                <a:spcPct val="20000"/>
              </a:spcBef>
              <a:buClr>
                <a:srgbClr val="1579D1"/>
              </a:buClr>
              <a:buFont typeface="Arial"/>
              <a:buChar char="•"/>
              <a:defRPr sz="2800" kern="1200">
                <a:solidFill>
                  <a:schemeClr val="tx1"/>
                </a:solidFill>
                <a:latin typeface="Arial"/>
                <a:ea typeface="+mn-ea"/>
                <a:cs typeface="Arial"/>
              </a:defRPr>
            </a:lvl1pPr>
            <a:lvl2pPr marL="742950" indent="-285750" algn="l" defTabSz="457200" rtl="0" eaLnBrk="1" latinLnBrk="0" hangingPunct="1">
              <a:spcBef>
                <a:spcPct val="20000"/>
              </a:spcBef>
              <a:buClr>
                <a:srgbClr val="1579D1"/>
              </a:buClr>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3pPr>
            <a:lvl4pPr marL="16002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4pPr>
            <a:lvl5pPr marL="2057400" indent="-228600" algn="l" defTabSz="457200" rtl="0" eaLnBrk="1" latinLnBrk="0" hangingPunct="1">
              <a:spcBef>
                <a:spcPct val="20000"/>
              </a:spcBef>
              <a:buClr>
                <a:srgbClr val="1579D1"/>
              </a:buClr>
              <a:buFont typeface="Arial"/>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15000"/>
              </a:lnSpc>
              <a:spcBef>
                <a:spcPts val="0"/>
              </a:spcBef>
              <a:buFont typeface="Arial"/>
              <a:buNone/>
            </a:pPr>
            <a:r>
              <a:rPr lang="en-US" b="1" dirty="0">
                <a:solidFill>
                  <a:srgbClr val="1155CC"/>
                </a:solidFill>
                <a:latin typeface="Raleway"/>
                <a:ea typeface="Raleway"/>
                <a:cs typeface="Raleway"/>
                <a:sym typeface="Raleway"/>
              </a:rPr>
              <a:t>Bugzilla </a:t>
            </a:r>
            <a:r>
              <a:rPr lang="en-US" b="1" dirty="0">
                <a:solidFill>
                  <a:srgbClr val="FF9715"/>
                </a:solidFill>
                <a:latin typeface="Raleway"/>
                <a:ea typeface="Raleway"/>
                <a:cs typeface="Raleway"/>
                <a:sym typeface="Raleway"/>
              </a:rPr>
              <a:t>&lt;=</a:t>
            </a:r>
            <a:r>
              <a:rPr lang="en-US" b="1" dirty="0">
                <a:solidFill>
                  <a:srgbClr val="1155CC"/>
                </a:solidFill>
                <a:latin typeface="Raleway"/>
                <a:ea typeface="Raleway"/>
                <a:cs typeface="Raleway"/>
                <a:sym typeface="Raleway"/>
              </a:rPr>
              <a:t> </a:t>
            </a:r>
            <a:r>
              <a:rPr lang="en-US" b="1" dirty="0">
                <a:solidFill>
                  <a:srgbClr val="6AA84F"/>
                </a:solidFill>
                <a:latin typeface="Raleway"/>
                <a:ea typeface="Raleway"/>
                <a:cs typeface="Raleway"/>
                <a:sym typeface="Raleway"/>
              </a:rPr>
              <a:t>2.16.3</a:t>
            </a:r>
            <a:r>
              <a:rPr lang="en-US" b="1" dirty="0">
                <a:solidFill>
                  <a:srgbClr val="1155CC"/>
                </a:solidFill>
                <a:latin typeface="Raleway"/>
                <a:ea typeface="Raleway"/>
                <a:cs typeface="Raleway"/>
                <a:sym typeface="Raleway"/>
              </a:rPr>
              <a:t> </a:t>
            </a:r>
          </a:p>
          <a:p>
            <a:pPr marL="0" indent="0">
              <a:lnSpc>
                <a:spcPct val="115000"/>
              </a:lnSpc>
              <a:spcBef>
                <a:spcPts val="0"/>
              </a:spcBef>
              <a:buFont typeface="Arial"/>
              <a:buNone/>
            </a:pPr>
            <a:r>
              <a:rPr lang="en-US" b="1" dirty="0">
                <a:solidFill>
                  <a:schemeClr val="tx1">
                    <a:lumMod val="50000"/>
                    <a:lumOff val="50000"/>
                  </a:schemeClr>
                </a:solidFill>
                <a:latin typeface="Raleway"/>
                <a:ea typeface="Raleway"/>
                <a:cs typeface="Raleway"/>
                <a:sym typeface="Raleway"/>
              </a:rPr>
              <a:t>and</a:t>
            </a:r>
            <a:r>
              <a:rPr lang="en-US" b="1" dirty="0">
                <a:latin typeface="Raleway"/>
                <a:ea typeface="Raleway"/>
                <a:cs typeface="Raleway"/>
                <a:sym typeface="Raleway"/>
              </a:rPr>
              <a:t> </a:t>
            </a:r>
          </a:p>
          <a:p>
            <a:pPr marL="0" indent="0">
              <a:lnSpc>
                <a:spcPct val="115000"/>
              </a:lnSpc>
              <a:spcBef>
                <a:spcPts val="0"/>
              </a:spcBef>
              <a:buFont typeface="Arial"/>
              <a:buNone/>
            </a:pPr>
            <a:r>
              <a:rPr lang="en-US" b="1" dirty="0">
                <a:solidFill>
                  <a:srgbClr val="6AA84F"/>
                </a:solidFill>
                <a:latin typeface="Raleway"/>
                <a:ea typeface="Raleway"/>
                <a:cs typeface="Raleway"/>
                <a:sym typeface="Raleway"/>
              </a:rPr>
              <a:t>2.17.1</a:t>
            </a:r>
            <a:r>
              <a:rPr lang="en-US" b="1" dirty="0">
                <a:solidFill>
                  <a:srgbClr val="1155CC"/>
                </a:solidFill>
                <a:latin typeface="Raleway"/>
                <a:ea typeface="Raleway"/>
                <a:cs typeface="Raleway"/>
                <a:sym typeface="Raleway"/>
              </a:rPr>
              <a:t> </a:t>
            </a:r>
            <a:r>
              <a:rPr lang="en-US" b="1" dirty="0">
                <a:solidFill>
                  <a:srgbClr val="FF9715"/>
                </a:solidFill>
                <a:latin typeface="Raleway"/>
                <a:ea typeface="Raleway"/>
                <a:cs typeface="Raleway"/>
                <a:sym typeface="Raleway"/>
              </a:rPr>
              <a:t>&lt;=</a:t>
            </a:r>
            <a:r>
              <a:rPr lang="en-US" b="1" dirty="0">
                <a:solidFill>
                  <a:srgbClr val="1155CC"/>
                </a:solidFill>
                <a:latin typeface="Raleway"/>
                <a:ea typeface="Raleway"/>
                <a:cs typeface="Raleway"/>
                <a:sym typeface="Raleway"/>
              </a:rPr>
              <a:t> Bugzilla </a:t>
            </a:r>
            <a:r>
              <a:rPr lang="en-US" b="1" dirty="0">
                <a:solidFill>
                  <a:srgbClr val="FF9715"/>
                </a:solidFill>
                <a:latin typeface="Raleway"/>
                <a:ea typeface="Raleway"/>
                <a:cs typeface="Raleway"/>
                <a:sym typeface="Raleway"/>
              </a:rPr>
              <a:t>&lt;=</a:t>
            </a:r>
            <a:r>
              <a:rPr lang="en-US" b="1" dirty="0">
                <a:solidFill>
                  <a:srgbClr val="1155CC"/>
                </a:solidFill>
                <a:latin typeface="Raleway"/>
                <a:ea typeface="Raleway"/>
                <a:cs typeface="Raleway"/>
                <a:sym typeface="Raleway"/>
              </a:rPr>
              <a:t> </a:t>
            </a:r>
            <a:r>
              <a:rPr lang="en-US" b="1" dirty="0">
                <a:solidFill>
                  <a:srgbClr val="6AA84F"/>
                </a:solidFill>
                <a:latin typeface="Raleway"/>
                <a:ea typeface="Raleway"/>
                <a:cs typeface="Raleway"/>
                <a:sym typeface="Raleway"/>
              </a:rPr>
              <a:t>2.17.4</a:t>
            </a:r>
            <a:endParaRPr lang="en-US" sz="1400" dirty="0">
              <a:solidFill>
                <a:srgbClr val="6AA84F"/>
              </a:solidFill>
              <a:latin typeface="Raleway"/>
              <a:ea typeface="Raleway"/>
              <a:cs typeface="Raleway"/>
              <a:sym typeface="Raleway"/>
            </a:endParaRPr>
          </a:p>
        </p:txBody>
      </p:sp>
      <p:sp>
        <p:nvSpPr>
          <p:cNvPr id="7" name="Google Shape;126;p17">
            <a:extLst>
              <a:ext uri="{FF2B5EF4-FFF2-40B4-BE49-F238E27FC236}">
                <a16:creationId xmlns:a16="http://schemas.microsoft.com/office/drawing/2014/main" id="{CFE8C56F-54F8-3343-99E5-B1EA01286262}"/>
              </a:ext>
            </a:extLst>
          </p:cNvPr>
          <p:cNvSpPr/>
          <p:nvPr/>
        </p:nvSpPr>
        <p:spPr>
          <a:xfrm>
            <a:off x="908850" y="3161476"/>
            <a:ext cx="7658100" cy="1190700"/>
          </a:xfrm>
          <a:prstGeom prst="rightArrow">
            <a:avLst>
              <a:gd name="adj1" fmla="val 50000"/>
              <a:gd name="adj2" fmla="val 50000"/>
            </a:avLst>
          </a:prstGeom>
          <a:solidFill>
            <a:srgbClr val="3C78D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1"/>
                </a:solidFill>
                <a:latin typeface="Raleway"/>
                <a:ea typeface="Raleway"/>
                <a:cs typeface="Raleway"/>
                <a:sym typeface="Raleway"/>
              </a:rPr>
              <a:t>Bugzilla</a:t>
            </a:r>
            <a:endParaRPr sz="2400" b="1">
              <a:solidFill>
                <a:schemeClr val="lt1"/>
              </a:solidFill>
              <a:latin typeface="Raleway"/>
              <a:ea typeface="Raleway"/>
              <a:cs typeface="Raleway"/>
              <a:sym typeface="Raleway"/>
            </a:endParaRPr>
          </a:p>
        </p:txBody>
      </p:sp>
      <p:sp>
        <p:nvSpPr>
          <p:cNvPr id="8" name="Google Shape;127;p17">
            <a:extLst>
              <a:ext uri="{FF2B5EF4-FFF2-40B4-BE49-F238E27FC236}">
                <a16:creationId xmlns:a16="http://schemas.microsoft.com/office/drawing/2014/main" id="{55C3EAF3-CF15-ED4F-BD58-66059CF4A626}"/>
              </a:ext>
            </a:extLst>
          </p:cNvPr>
          <p:cNvSpPr txBox="1"/>
          <p:nvPr/>
        </p:nvSpPr>
        <p:spPr>
          <a:xfrm>
            <a:off x="908850" y="2885251"/>
            <a:ext cx="2777400" cy="495300"/>
          </a:xfrm>
          <a:prstGeom prst="rect">
            <a:avLst/>
          </a:prstGeom>
          <a:solidFill>
            <a:srgbClr val="F4CCCC"/>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latin typeface="Raleway"/>
                <a:ea typeface="Raleway"/>
                <a:cs typeface="Raleway"/>
                <a:sym typeface="Raleway"/>
              </a:rPr>
              <a:t>2.0</a:t>
            </a:r>
            <a:endParaRPr sz="2400" b="1">
              <a:latin typeface="Raleway"/>
              <a:ea typeface="Raleway"/>
              <a:cs typeface="Raleway"/>
              <a:sym typeface="Raleway"/>
            </a:endParaRPr>
          </a:p>
        </p:txBody>
      </p:sp>
      <p:sp>
        <p:nvSpPr>
          <p:cNvPr id="9" name="Google Shape;128;p17">
            <a:extLst>
              <a:ext uri="{FF2B5EF4-FFF2-40B4-BE49-F238E27FC236}">
                <a16:creationId xmlns:a16="http://schemas.microsoft.com/office/drawing/2014/main" id="{37A1A63B-C64D-384D-BA56-5DF28E4855A1}"/>
              </a:ext>
            </a:extLst>
          </p:cNvPr>
          <p:cNvSpPr txBox="1"/>
          <p:nvPr/>
        </p:nvSpPr>
        <p:spPr>
          <a:xfrm>
            <a:off x="2657550" y="2885251"/>
            <a:ext cx="1028700" cy="49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latin typeface="Raleway"/>
                <a:ea typeface="Raleway"/>
                <a:cs typeface="Raleway"/>
                <a:sym typeface="Raleway"/>
              </a:rPr>
              <a:t>2.16.3</a:t>
            </a:r>
            <a:endParaRPr sz="2400" b="1">
              <a:latin typeface="Raleway"/>
              <a:ea typeface="Raleway"/>
              <a:cs typeface="Raleway"/>
              <a:sym typeface="Raleway"/>
            </a:endParaRPr>
          </a:p>
        </p:txBody>
      </p:sp>
      <p:sp>
        <p:nvSpPr>
          <p:cNvPr id="10" name="Google Shape;129;p17">
            <a:extLst>
              <a:ext uri="{FF2B5EF4-FFF2-40B4-BE49-F238E27FC236}">
                <a16:creationId xmlns:a16="http://schemas.microsoft.com/office/drawing/2014/main" id="{5D3D92D1-38BA-414E-B3E8-8745675FE41B}"/>
              </a:ext>
            </a:extLst>
          </p:cNvPr>
          <p:cNvSpPr txBox="1"/>
          <p:nvPr/>
        </p:nvSpPr>
        <p:spPr>
          <a:xfrm>
            <a:off x="4076775" y="2885251"/>
            <a:ext cx="2200200" cy="495300"/>
          </a:xfrm>
          <a:prstGeom prst="rect">
            <a:avLst/>
          </a:prstGeom>
          <a:solidFill>
            <a:srgbClr val="F4CCCC"/>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latin typeface="Raleway"/>
                <a:ea typeface="Raleway"/>
                <a:cs typeface="Raleway"/>
                <a:sym typeface="Raleway"/>
              </a:rPr>
              <a:t>2.17.1</a:t>
            </a:r>
            <a:endParaRPr sz="2400" b="1">
              <a:latin typeface="Raleway"/>
              <a:ea typeface="Raleway"/>
              <a:cs typeface="Raleway"/>
              <a:sym typeface="Raleway"/>
            </a:endParaRPr>
          </a:p>
        </p:txBody>
      </p:sp>
      <p:sp>
        <p:nvSpPr>
          <p:cNvPr id="11" name="Google Shape;130;p17">
            <a:extLst>
              <a:ext uri="{FF2B5EF4-FFF2-40B4-BE49-F238E27FC236}">
                <a16:creationId xmlns:a16="http://schemas.microsoft.com/office/drawing/2014/main" id="{EF880171-7C61-AE40-B75A-82C39250F391}"/>
              </a:ext>
            </a:extLst>
          </p:cNvPr>
          <p:cNvSpPr txBox="1"/>
          <p:nvPr/>
        </p:nvSpPr>
        <p:spPr>
          <a:xfrm>
            <a:off x="5248350" y="2885251"/>
            <a:ext cx="1028700" cy="49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latin typeface="Raleway"/>
                <a:ea typeface="Raleway"/>
                <a:cs typeface="Raleway"/>
                <a:sym typeface="Raleway"/>
              </a:rPr>
              <a:t>2.17.4</a:t>
            </a:r>
            <a:endParaRPr sz="2400" b="1">
              <a:latin typeface="Raleway"/>
              <a:ea typeface="Raleway"/>
              <a:cs typeface="Raleway"/>
              <a:sym typeface="Raleway"/>
            </a:endParaRPr>
          </a:p>
        </p:txBody>
      </p:sp>
      <p:sp>
        <p:nvSpPr>
          <p:cNvPr id="12" name="Google Shape;131;p17">
            <a:extLst>
              <a:ext uri="{FF2B5EF4-FFF2-40B4-BE49-F238E27FC236}">
                <a16:creationId xmlns:a16="http://schemas.microsoft.com/office/drawing/2014/main" id="{1B13E59F-FB6A-FC4C-8440-25EE0071920E}"/>
              </a:ext>
            </a:extLst>
          </p:cNvPr>
          <p:cNvSpPr/>
          <p:nvPr/>
        </p:nvSpPr>
        <p:spPr>
          <a:xfrm>
            <a:off x="3686250" y="2885251"/>
            <a:ext cx="390600" cy="495300"/>
          </a:xfrm>
          <a:prstGeom prst="rect">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2;p17">
            <a:extLst>
              <a:ext uri="{FF2B5EF4-FFF2-40B4-BE49-F238E27FC236}">
                <a16:creationId xmlns:a16="http://schemas.microsoft.com/office/drawing/2014/main" id="{674764C9-B683-9046-ABB8-A24636E39D71}"/>
              </a:ext>
            </a:extLst>
          </p:cNvPr>
          <p:cNvSpPr/>
          <p:nvPr/>
        </p:nvSpPr>
        <p:spPr>
          <a:xfrm>
            <a:off x="6276975" y="2885251"/>
            <a:ext cx="1514400" cy="495300"/>
          </a:xfrm>
          <a:prstGeom prst="rect">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 name="Google Shape;133;p17">
            <a:extLst>
              <a:ext uri="{FF2B5EF4-FFF2-40B4-BE49-F238E27FC236}">
                <a16:creationId xmlns:a16="http://schemas.microsoft.com/office/drawing/2014/main" id="{57CADA06-41ED-1440-95BD-E87A8EA1CCC3}"/>
              </a:ext>
            </a:extLst>
          </p:cNvPr>
          <p:cNvCxnSpPr/>
          <p:nvPr/>
        </p:nvCxnSpPr>
        <p:spPr>
          <a:xfrm>
            <a:off x="1190700" y="3380551"/>
            <a:ext cx="0" cy="79800"/>
          </a:xfrm>
          <a:prstGeom prst="straightConnector1">
            <a:avLst/>
          </a:prstGeom>
          <a:noFill/>
          <a:ln w="38100" cap="flat" cmpd="sng">
            <a:solidFill>
              <a:schemeClr val="dk1"/>
            </a:solidFill>
            <a:prstDash val="solid"/>
            <a:round/>
            <a:headEnd type="none" w="med" len="med"/>
            <a:tailEnd type="none" w="med" len="med"/>
          </a:ln>
        </p:spPr>
      </p:cxnSp>
      <p:cxnSp>
        <p:nvCxnSpPr>
          <p:cNvPr id="15" name="Google Shape;134;p17">
            <a:extLst>
              <a:ext uri="{FF2B5EF4-FFF2-40B4-BE49-F238E27FC236}">
                <a16:creationId xmlns:a16="http://schemas.microsoft.com/office/drawing/2014/main" id="{901C1C6D-8ABB-544D-B2E8-A977F856ABC9}"/>
              </a:ext>
            </a:extLst>
          </p:cNvPr>
          <p:cNvCxnSpPr/>
          <p:nvPr/>
        </p:nvCxnSpPr>
        <p:spPr>
          <a:xfrm>
            <a:off x="3171900" y="3380551"/>
            <a:ext cx="0" cy="79800"/>
          </a:xfrm>
          <a:prstGeom prst="straightConnector1">
            <a:avLst/>
          </a:prstGeom>
          <a:noFill/>
          <a:ln w="38100" cap="flat" cmpd="sng">
            <a:solidFill>
              <a:schemeClr val="dk1"/>
            </a:solidFill>
            <a:prstDash val="solid"/>
            <a:round/>
            <a:headEnd type="none" w="med" len="med"/>
            <a:tailEnd type="none" w="med" len="med"/>
          </a:ln>
        </p:spPr>
      </p:cxnSp>
      <p:cxnSp>
        <p:nvCxnSpPr>
          <p:cNvPr id="16" name="Google Shape;135;p17">
            <a:extLst>
              <a:ext uri="{FF2B5EF4-FFF2-40B4-BE49-F238E27FC236}">
                <a16:creationId xmlns:a16="http://schemas.microsoft.com/office/drawing/2014/main" id="{761A8C22-C40C-D445-9898-4D8D753E6A9F}"/>
              </a:ext>
            </a:extLst>
          </p:cNvPr>
          <p:cNvCxnSpPr/>
          <p:nvPr/>
        </p:nvCxnSpPr>
        <p:spPr>
          <a:xfrm>
            <a:off x="4562550" y="3380551"/>
            <a:ext cx="0" cy="79800"/>
          </a:xfrm>
          <a:prstGeom prst="straightConnector1">
            <a:avLst/>
          </a:prstGeom>
          <a:noFill/>
          <a:ln w="38100" cap="flat" cmpd="sng">
            <a:solidFill>
              <a:schemeClr val="dk1"/>
            </a:solidFill>
            <a:prstDash val="solid"/>
            <a:round/>
            <a:headEnd type="none" w="med" len="med"/>
            <a:tailEnd type="none" w="med" len="med"/>
          </a:ln>
        </p:spPr>
      </p:cxnSp>
      <p:cxnSp>
        <p:nvCxnSpPr>
          <p:cNvPr id="17" name="Google Shape;136;p17">
            <a:extLst>
              <a:ext uri="{FF2B5EF4-FFF2-40B4-BE49-F238E27FC236}">
                <a16:creationId xmlns:a16="http://schemas.microsoft.com/office/drawing/2014/main" id="{5200672B-1CDE-CE4C-8235-DA6C72D381D1}"/>
              </a:ext>
            </a:extLst>
          </p:cNvPr>
          <p:cNvCxnSpPr/>
          <p:nvPr/>
        </p:nvCxnSpPr>
        <p:spPr>
          <a:xfrm>
            <a:off x="5726975" y="3380551"/>
            <a:ext cx="0" cy="79800"/>
          </a:xfrm>
          <a:prstGeom prst="straightConnector1">
            <a:avLst/>
          </a:prstGeom>
          <a:noFill/>
          <a:ln w="38100" cap="flat" cmpd="sng">
            <a:solidFill>
              <a:schemeClr val="dk1"/>
            </a:solidFill>
            <a:prstDash val="solid"/>
            <a:round/>
            <a:headEnd type="none" w="med" len="med"/>
            <a:tailEnd type="none" w="med" len="med"/>
          </a:ln>
        </p:spPr>
      </p:cxnSp>
      <p:sp>
        <p:nvSpPr>
          <p:cNvPr id="19" name="TextBox 18">
            <a:extLst>
              <a:ext uri="{FF2B5EF4-FFF2-40B4-BE49-F238E27FC236}">
                <a16:creationId xmlns:a16="http://schemas.microsoft.com/office/drawing/2014/main" id="{2AB9D9BE-20E1-864E-A209-CBB91CF68882}"/>
              </a:ext>
            </a:extLst>
          </p:cNvPr>
          <p:cNvSpPr txBox="1"/>
          <p:nvPr/>
        </p:nvSpPr>
        <p:spPr>
          <a:xfrm>
            <a:off x="8850781" y="4689650"/>
            <a:ext cx="293219" cy="261610"/>
          </a:xfrm>
          <a:prstGeom prst="rect">
            <a:avLst/>
          </a:prstGeom>
          <a:noFill/>
        </p:spPr>
        <p:txBody>
          <a:bodyPr wrap="square" rtlCol="0">
            <a:spAutoFit/>
          </a:bodyPr>
          <a:lstStyle/>
          <a:p>
            <a:fld id="{E77A975A-1EDC-1441-A703-41AB53047A87}" type="slidenum">
              <a:rPr lang="en-US" sz="1100" smtClean="0">
                <a:solidFill>
                  <a:schemeClr val="tx1">
                    <a:lumMod val="50000"/>
                    <a:lumOff val="50000"/>
                  </a:schemeClr>
                </a:solidFill>
              </a:rPr>
              <a:t>9</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36600417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4733</TotalTime>
  <Words>1008</Words>
  <Application>Microsoft Macintosh PowerPoint</Application>
  <PresentationFormat>On-screen Show (16:9)</PresentationFormat>
  <Paragraphs>198</Paragraphs>
  <Slides>34</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Helvetica Neue Light</vt:lpstr>
      <vt:lpstr>Lato</vt:lpstr>
      <vt:lpstr>Raleway</vt:lpstr>
      <vt:lpstr>Office Theme</vt:lpstr>
      <vt:lpstr>PowerPoint Presentation</vt:lpstr>
      <vt:lpstr>Motivation</vt:lpstr>
      <vt:lpstr>Solution</vt:lpstr>
      <vt:lpstr>Flow Diagram: Finding Vulnerable Code</vt:lpstr>
      <vt:lpstr>PowerPoint Presentation</vt:lpstr>
      <vt:lpstr>Mapping NVD Description (example)</vt:lpstr>
      <vt:lpstr>CVE-2003-1045 Description</vt:lpstr>
      <vt:lpstr>Keyword Tagging</vt:lpstr>
      <vt:lpstr>Keyword Interpretation</vt:lpstr>
      <vt:lpstr>Example 2</vt:lpstr>
      <vt:lpstr>CVE-2009-1232 Description</vt:lpstr>
      <vt:lpstr>Keyword Tagging (example 2)</vt:lpstr>
      <vt:lpstr>Keyword Interpretation (example 2)</vt:lpstr>
      <vt:lpstr>Example 3</vt:lpstr>
      <vt:lpstr>CVE-2017-5948 Description</vt:lpstr>
      <vt:lpstr>Keyword Tagging (example 3)</vt:lpstr>
      <vt:lpstr>Keyword Interpretation (example 3)</vt:lpstr>
      <vt:lpstr>Example 4</vt:lpstr>
      <vt:lpstr>CVE-2012-1463 Description</vt:lpstr>
      <vt:lpstr>Keyword Tagging (example 4)</vt:lpstr>
      <vt:lpstr>Keyword Interpretation (example 4)</vt:lpstr>
      <vt:lpstr>CVE-2006-0219 Description</vt:lpstr>
      <vt:lpstr>PowerPoint Presentation</vt:lpstr>
      <vt:lpstr>A Vulnerability and its Fix</vt:lpstr>
      <vt:lpstr>Vulnerable Source Code</vt:lpstr>
      <vt:lpstr>We Use its Abstract Syntax</vt:lpstr>
      <vt:lpstr>Vulnerable Source Code</vt:lpstr>
      <vt:lpstr>To Match Your Altered Source Code:</vt:lpstr>
      <vt:lpstr>PowerPoint Presentation</vt:lpstr>
      <vt:lpstr>Example Result: Code Matched 3 Vulnerabilities</vt:lpstr>
      <vt:lpstr>Example Result: A Matched Vulnerability And Its Fix</vt:lpstr>
      <vt:lpstr>Example Result: Versions That Are Vulnerable</vt:lpstr>
      <vt:lpstr>https://github.com/canvasslabs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Amanda Cohen</dc:creator>
  <cp:lastModifiedBy>Tyus T Liu</cp:lastModifiedBy>
  <cp:revision>81</cp:revision>
  <cp:lastPrinted>2019-08-20T23:01:49Z</cp:lastPrinted>
  <dcterms:created xsi:type="dcterms:W3CDTF">2015-04-06T18:30:18Z</dcterms:created>
  <dcterms:modified xsi:type="dcterms:W3CDTF">2019-08-20T23:25:21Z</dcterms:modified>
</cp:coreProperties>
</file>

<file path=docProps/thumbnail.jpeg>
</file>